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73" r:id="rId3"/>
    <p:sldId id="306" r:id="rId4"/>
    <p:sldId id="307" r:id="rId5"/>
    <p:sldId id="308" r:id="rId6"/>
    <p:sldId id="276" r:id="rId7"/>
    <p:sldId id="269" r:id="rId8"/>
    <p:sldId id="268" r:id="rId9"/>
    <p:sldId id="266" r:id="rId10"/>
    <p:sldId id="264" r:id="rId11"/>
    <p:sldId id="279" r:id="rId12"/>
    <p:sldId id="270" r:id="rId13"/>
    <p:sldId id="280" r:id="rId14"/>
    <p:sldId id="281" r:id="rId15"/>
    <p:sldId id="282" r:id="rId16"/>
    <p:sldId id="287" r:id="rId17"/>
    <p:sldId id="288" r:id="rId18"/>
    <p:sldId id="260" r:id="rId19"/>
    <p:sldId id="277" r:id="rId20"/>
    <p:sldId id="299" r:id="rId21"/>
    <p:sldId id="289" r:id="rId22"/>
    <p:sldId id="300" r:id="rId23"/>
    <p:sldId id="296" r:id="rId24"/>
    <p:sldId id="301" r:id="rId25"/>
    <p:sldId id="297" r:id="rId26"/>
    <p:sldId id="304" r:id="rId27"/>
    <p:sldId id="302" r:id="rId28"/>
    <p:sldId id="298" r:id="rId29"/>
    <p:sldId id="305" r:id="rId30"/>
    <p:sldId id="274"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88" autoAdjust="0"/>
    <p:restoredTop sz="86741" autoAdjust="0"/>
  </p:normalViewPr>
  <p:slideViewPr>
    <p:cSldViewPr snapToGrid="0" snapToObjects="1">
      <p:cViewPr varScale="1">
        <p:scale>
          <a:sx n="145" d="100"/>
          <a:sy n="145" d="100"/>
        </p:scale>
        <p:origin x="200" y="1128"/>
      </p:cViewPr>
      <p:guideLst>
        <p:guide orient="horz" pos="2160"/>
        <p:guide pos="2880"/>
      </p:guideLst>
    </p:cSldViewPr>
  </p:slideViewPr>
  <p:notesTextViewPr>
    <p:cViewPr>
      <p:scale>
        <a:sx n="100" d="100"/>
        <a:sy n="10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CAE25F-021D-5A4C-AA72-896F8EDCBEFE}" type="datetimeFigureOut">
              <a:rPr lang="en-US" smtClean="0"/>
              <a:t>5/24/21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794AF0-99D8-6641-8B95-4F964E52684A}" type="slidenum">
              <a:rPr lang="en-US" smtClean="0"/>
              <a:t>‹#›</a:t>
            </a:fld>
            <a:endParaRPr lang="en-US"/>
          </a:p>
        </p:txBody>
      </p:sp>
    </p:spTree>
    <p:extLst>
      <p:ext uri="{BB962C8B-B14F-4D97-AF65-F5344CB8AC3E}">
        <p14:creationId xmlns:p14="http://schemas.microsoft.com/office/powerpoint/2010/main" val="141731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x.doi.org/10.1186/s12866-014-0316-1"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x.doi.org/10.1186/s12915-019-0703-z"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x.doi.org/10.1186/s12915-019-0703-z"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x.doi.org/10.1186/s12915-019-0703-z"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a:t>
            </a:fld>
            <a:endParaRPr lang="en-US"/>
          </a:p>
        </p:txBody>
      </p:sp>
    </p:spTree>
    <p:extLst>
      <p:ext uri="{BB962C8B-B14F-4D97-AF65-F5344CB8AC3E}">
        <p14:creationId xmlns:p14="http://schemas.microsoft.com/office/powerpoint/2010/main" val="1004478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among </a:t>
            </a:r>
            <a:r>
              <a:rPr lang="en-US" dirty="0" err="1"/>
              <a:t>Sanema</a:t>
            </a:r>
            <a:r>
              <a:rPr lang="en-US" dirty="0"/>
              <a:t> villages nasal and skin community </a:t>
            </a:r>
            <a:r>
              <a:rPr lang="en-US" dirty="0" err="1"/>
              <a:t>differend</a:t>
            </a:r>
            <a:r>
              <a:rPr lang="en-US" dirty="0"/>
              <a:t> by village. </a:t>
            </a:r>
          </a:p>
          <a:p>
            <a:r>
              <a:rPr lang="en-US" dirty="0"/>
              <a:t>Diversity in </a:t>
            </a:r>
            <a:r>
              <a:rPr lang="en-US" dirty="0" err="1"/>
              <a:t>kanarakuni</a:t>
            </a:r>
            <a:r>
              <a:rPr lang="en-US" dirty="0"/>
              <a:t> was for fecal and oral and highest for nasal and skin (Duncan’s test </a:t>
            </a:r>
            <a:r>
              <a:rPr lang="en-US" i="1" dirty="0"/>
              <a:t>p&lt;</a:t>
            </a:r>
            <a:r>
              <a:rPr lang="en-US" dirty="0"/>
              <a:t>0.05)</a:t>
            </a:r>
          </a:p>
        </p:txBody>
      </p:sp>
      <p:sp>
        <p:nvSpPr>
          <p:cNvPr id="4" name="Slide Number Placeholder 3"/>
          <p:cNvSpPr>
            <a:spLocks noGrp="1"/>
          </p:cNvSpPr>
          <p:nvPr>
            <p:ph type="sldNum" sz="quarter" idx="5"/>
          </p:nvPr>
        </p:nvSpPr>
        <p:spPr/>
        <p:txBody>
          <a:bodyPr/>
          <a:lstStyle/>
          <a:p>
            <a:fld id="{1B794AF0-99D8-6641-8B95-4F964E52684A}" type="slidenum">
              <a:rPr lang="en-US" smtClean="0"/>
              <a:t>6</a:t>
            </a:fld>
            <a:endParaRPr lang="en-US"/>
          </a:p>
        </p:txBody>
      </p:sp>
    </p:spTree>
    <p:extLst>
      <p:ext uri="{BB962C8B-B14F-4D97-AF65-F5344CB8AC3E}">
        <p14:creationId xmlns:p14="http://schemas.microsoft.com/office/powerpoint/2010/main" val="515336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11</a:t>
            </a:fld>
            <a:endParaRPr lang="en-US"/>
          </a:p>
        </p:txBody>
      </p:sp>
    </p:spTree>
    <p:extLst>
      <p:ext uri="{BB962C8B-B14F-4D97-AF65-F5344CB8AC3E}">
        <p14:creationId xmlns:p14="http://schemas.microsoft.com/office/powerpoint/2010/main" val="3091940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a:t>Li, J., </a:t>
            </a:r>
            <a:r>
              <a:rPr lang="en-US" i="1" dirty="0" err="1"/>
              <a:t>Quinque</a:t>
            </a:r>
            <a:r>
              <a:rPr lang="en-US" i="1" dirty="0"/>
              <a:t>, D., </a:t>
            </a:r>
            <a:r>
              <a:rPr lang="en-US" i="1" dirty="0" err="1"/>
              <a:t>Horz</a:t>
            </a:r>
            <a:r>
              <a:rPr lang="en-US" i="1" dirty="0"/>
              <a:t>, H., Li, M., </a:t>
            </a:r>
            <a:r>
              <a:rPr lang="en-US" i="1" dirty="0" err="1"/>
              <a:t>Rzhetskaya</a:t>
            </a:r>
            <a:r>
              <a:rPr lang="en-US" i="1" dirty="0"/>
              <a:t>, M., Raff, J., Hayes, M., </a:t>
            </a:r>
            <a:r>
              <a:rPr lang="en-US" i="1" dirty="0" err="1"/>
              <a:t>Stoneking</a:t>
            </a:r>
            <a:r>
              <a:rPr lang="en-US" i="1" dirty="0"/>
              <a:t>, M.</a:t>
            </a:r>
            <a:r>
              <a:rPr lang="en-US" dirty="0"/>
              <a:t> (2014). </a:t>
            </a:r>
            <a:r>
              <a:rPr lang="en-US" b="1" dirty="0"/>
              <a:t>Comparative analysis of the human saliva microbiome from different climate zones: Alaska, Germany, and Africa</a:t>
            </a:r>
            <a:r>
              <a:rPr lang="en-US" dirty="0"/>
              <a:t> BMC Microbiology 14(1), 316. </a:t>
            </a:r>
            <a:r>
              <a:rPr lang="en-US" dirty="0">
                <a:hlinkClick r:id="rId3"/>
              </a:rPr>
              <a:t>https://dx.doi.org/10.1186/s12866-014-0316-1</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14</a:t>
            </a:fld>
            <a:endParaRPr lang="en-US"/>
          </a:p>
        </p:txBody>
      </p:sp>
    </p:spTree>
    <p:extLst>
      <p:ext uri="{BB962C8B-B14F-4D97-AF65-F5344CB8AC3E}">
        <p14:creationId xmlns:p14="http://schemas.microsoft.com/office/powerpoint/2010/main" val="2782433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err="1"/>
              <a:t>Kumpitsch</a:t>
            </a:r>
            <a:r>
              <a:rPr lang="en-US" i="1" dirty="0"/>
              <a:t>, C., Koskinen, K., </a:t>
            </a:r>
            <a:r>
              <a:rPr lang="en-US" i="1" dirty="0" err="1"/>
              <a:t>Schöpf</a:t>
            </a:r>
            <a:r>
              <a:rPr lang="en-US" i="1" dirty="0"/>
              <a:t>, V., </a:t>
            </a:r>
            <a:r>
              <a:rPr lang="en-US" i="1" dirty="0" err="1"/>
              <a:t>Moissl-Eichinger</a:t>
            </a:r>
            <a:r>
              <a:rPr lang="en-US" i="1" dirty="0"/>
              <a:t>, C.</a:t>
            </a:r>
            <a:r>
              <a:rPr lang="en-US" dirty="0"/>
              <a:t> (2019). </a:t>
            </a:r>
            <a:r>
              <a:rPr lang="en-US" b="1" dirty="0"/>
              <a:t>The microbiome of the upper respiratory tract in health and disease</a:t>
            </a:r>
            <a:r>
              <a:rPr lang="en-US" dirty="0"/>
              <a:t> BMC Biology 17(1), 87. </a:t>
            </a:r>
            <a:r>
              <a:rPr lang="en-US" dirty="0">
                <a:hlinkClick r:id="rId3"/>
              </a:rPr>
              <a:t>https://dx.doi.org/10.1186/s12915-019-0703-z</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15</a:t>
            </a:fld>
            <a:endParaRPr lang="en-US"/>
          </a:p>
        </p:txBody>
      </p:sp>
    </p:spTree>
    <p:extLst>
      <p:ext uri="{BB962C8B-B14F-4D97-AF65-F5344CB8AC3E}">
        <p14:creationId xmlns:p14="http://schemas.microsoft.com/office/powerpoint/2010/main" val="3691179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err="1"/>
              <a:t>Kumpitsch</a:t>
            </a:r>
            <a:r>
              <a:rPr lang="en-US" i="1" dirty="0"/>
              <a:t>, C., Koskinen, K., </a:t>
            </a:r>
            <a:r>
              <a:rPr lang="en-US" i="1" dirty="0" err="1"/>
              <a:t>Schöpf</a:t>
            </a:r>
            <a:r>
              <a:rPr lang="en-US" i="1" dirty="0"/>
              <a:t>, V., </a:t>
            </a:r>
            <a:r>
              <a:rPr lang="en-US" i="1" dirty="0" err="1"/>
              <a:t>Moissl-Eichinger</a:t>
            </a:r>
            <a:r>
              <a:rPr lang="en-US" i="1" dirty="0"/>
              <a:t>, C.</a:t>
            </a:r>
            <a:r>
              <a:rPr lang="en-US" dirty="0"/>
              <a:t> (2019). </a:t>
            </a:r>
            <a:r>
              <a:rPr lang="en-US" b="1" dirty="0"/>
              <a:t>The microbiome of the upper respiratory tract in health and disease</a:t>
            </a:r>
            <a:r>
              <a:rPr lang="en-US" dirty="0"/>
              <a:t> BMC Biology 17(1), 87. </a:t>
            </a:r>
            <a:r>
              <a:rPr lang="en-US" dirty="0">
                <a:hlinkClick r:id="rId3"/>
              </a:rPr>
              <a:t>https://dx.doi.org/10.1186/s12915-019-0703-z</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16</a:t>
            </a:fld>
            <a:endParaRPr lang="en-US"/>
          </a:p>
        </p:txBody>
      </p:sp>
    </p:spTree>
    <p:extLst>
      <p:ext uri="{BB962C8B-B14F-4D97-AF65-F5344CB8AC3E}">
        <p14:creationId xmlns:p14="http://schemas.microsoft.com/office/powerpoint/2010/main" val="2287220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i="1" dirty="0" err="1"/>
              <a:t>Kumpitsch</a:t>
            </a:r>
            <a:r>
              <a:rPr lang="en-US" i="1" dirty="0"/>
              <a:t>, C., Koskinen, K., </a:t>
            </a:r>
            <a:r>
              <a:rPr lang="en-US" i="1" dirty="0" err="1"/>
              <a:t>Schöpf</a:t>
            </a:r>
            <a:r>
              <a:rPr lang="en-US" i="1" dirty="0"/>
              <a:t>, V., </a:t>
            </a:r>
            <a:r>
              <a:rPr lang="en-US" i="1" dirty="0" err="1"/>
              <a:t>Moissl-Eichinger</a:t>
            </a:r>
            <a:r>
              <a:rPr lang="en-US" i="1" dirty="0"/>
              <a:t>, C.</a:t>
            </a:r>
            <a:r>
              <a:rPr lang="en-US" dirty="0"/>
              <a:t> (2019). </a:t>
            </a:r>
            <a:r>
              <a:rPr lang="en-US" b="1" dirty="0"/>
              <a:t>The microbiome of the upper respiratory tract in health and disease</a:t>
            </a:r>
            <a:r>
              <a:rPr lang="en-US" dirty="0"/>
              <a:t> BMC Biology 17(1), 87. </a:t>
            </a:r>
            <a:r>
              <a:rPr lang="en-US" dirty="0">
                <a:hlinkClick r:id="rId3"/>
              </a:rPr>
              <a:t>https://dx.doi.org/10.1186/s12915-019-0703-z</a:t>
            </a:r>
            <a:endParaRPr lang="en-US" dirty="0"/>
          </a:p>
        </p:txBody>
      </p:sp>
      <p:sp>
        <p:nvSpPr>
          <p:cNvPr id="4" name="Slide Number Placeholder 3"/>
          <p:cNvSpPr>
            <a:spLocks noGrp="1"/>
          </p:cNvSpPr>
          <p:nvPr>
            <p:ph type="sldNum" sz="quarter" idx="5"/>
          </p:nvPr>
        </p:nvSpPr>
        <p:spPr/>
        <p:txBody>
          <a:bodyPr/>
          <a:lstStyle/>
          <a:p>
            <a:fld id="{1B794AF0-99D8-6641-8B95-4F964E52684A}" type="slidenum">
              <a:rPr lang="en-US" smtClean="0"/>
              <a:t>17</a:t>
            </a:fld>
            <a:endParaRPr lang="en-US"/>
          </a:p>
        </p:txBody>
      </p:sp>
    </p:spTree>
    <p:extLst>
      <p:ext uri="{BB962C8B-B14F-4D97-AF65-F5344CB8AC3E}">
        <p14:creationId xmlns:p14="http://schemas.microsoft.com/office/powerpoint/2010/main" val="1153523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effects</a:t>
            </a:r>
          </a:p>
          <a:p>
            <a:r>
              <a:rPr lang="en-US" dirty="0"/>
              <a:t>Differences with western is </a:t>
            </a:r>
            <a:r>
              <a:rPr lang="en-US" dirty="0" err="1"/>
              <a:t>biger</a:t>
            </a:r>
            <a:r>
              <a:rPr lang="en-US" dirty="0"/>
              <a:t> than our batch effect</a:t>
            </a:r>
          </a:p>
        </p:txBody>
      </p:sp>
      <p:sp>
        <p:nvSpPr>
          <p:cNvPr id="4" name="Slide Number Placeholder 3"/>
          <p:cNvSpPr>
            <a:spLocks noGrp="1"/>
          </p:cNvSpPr>
          <p:nvPr>
            <p:ph type="sldNum" sz="quarter" idx="5"/>
          </p:nvPr>
        </p:nvSpPr>
        <p:spPr/>
        <p:txBody>
          <a:bodyPr/>
          <a:lstStyle/>
          <a:p>
            <a:fld id="{1B794AF0-99D8-6641-8B95-4F964E52684A}" type="slidenum">
              <a:rPr lang="en-US" smtClean="0"/>
              <a:t>22</a:t>
            </a:fld>
            <a:endParaRPr lang="en-US"/>
          </a:p>
        </p:txBody>
      </p:sp>
    </p:spTree>
    <p:extLst>
      <p:ext uri="{BB962C8B-B14F-4D97-AF65-F5344CB8AC3E}">
        <p14:creationId xmlns:p14="http://schemas.microsoft.com/office/powerpoint/2010/main" val="2848709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37C115A-4E81-FD47-94A6-354FE8CF3C83}" type="datetimeFigureOut">
              <a:rPr lang="en-US" smtClean="0"/>
              <a:t>5/24/21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457917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7C115A-4E81-FD47-94A6-354FE8CF3C83}" type="datetimeFigureOut">
              <a:rPr lang="en-US" smtClean="0"/>
              <a:t>5/24/21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936312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7C115A-4E81-FD47-94A6-354FE8CF3C83}" type="datetimeFigureOut">
              <a:rPr lang="en-US" smtClean="0"/>
              <a:t>5/24/21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014741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7C115A-4E81-FD47-94A6-354FE8CF3C83}" type="datetimeFigureOut">
              <a:rPr lang="en-US" smtClean="0"/>
              <a:t>5/24/21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58518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7C115A-4E81-FD47-94A6-354FE8CF3C83}" type="datetimeFigureOut">
              <a:rPr lang="en-US" smtClean="0"/>
              <a:t>5/24/21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79240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37C115A-4E81-FD47-94A6-354FE8CF3C83}" type="datetimeFigureOut">
              <a:rPr lang="en-US" smtClean="0"/>
              <a:t>5/24/21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560848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37C115A-4E81-FD47-94A6-354FE8CF3C83}" type="datetimeFigureOut">
              <a:rPr lang="en-US" smtClean="0"/>
              <a:t>5/24/21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701500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37C115A-4E81-FD47-94A6-354FE8CF3C83}" type="datetimeFigureOut">
              <a:rPr lang="en-US" smtClean="0"/>
              <a:t>5/24/21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38029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7C115A-4E81-FD47-94A6-354FE8CF3C83}" type="datetimeFigureOut">
              <a:rPr lang="en-US" smtClean="0"/>
              <a:t>5/24/21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3924376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7C115A-4E81-FD47-94A6-354FE8CF3C83}" type="datetimeFigureOut">
              <a:rPr lang="en-US" smtClean="0"/>
              <a:t>5/24/21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1947248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7C115A-4E81-FD47-94A6-354FE8CF3C83}" type="datetimeFigureOut">
              <a:rPr lang="en-US" smtClean="0"/>
              <a:t>5/24/21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59C8E-A48C-B74C-9B2B-43A108F15A59}" type="slidenum">
              <a:rPr lang="en-US" smtClean="0"/>
              <a:t>‹#›</a:t>
            </a:fld>
            <a:endParaRPr lang="en-US"/>
          </a:p>
        </p:txBody>
      </p:sp>
    </p:spTree>
    <p:extLst>
      <p:ext uri="{BB962C8B-B14F-4D97-AF65-F5344CB8AC3E}">
        <p14:creationId xmlns:p14="http://schemas.microsoft.com/office/powerpoint/2010/main" val="528140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137C115A-4E81-FD47-94A6-354FE8CF3C83}" type="datetimeFigureOut">
              <a:rPr lang="en-US" smtClean="0"/>
              <a:pPr/>
              <a:t>5/24/21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BF959C8E-A48C-B74C-9B2B-43A108F15A59}" type="slidenum">
              <a:rPr lang="en-US" smtClean="0"/>
              <a:pPr/>
              <a:t>‹#›</a:t>
            </a:fld>
            <a:endParaRPr lang="en-US"/>
          </a:p>
        </p:txBody>
      </p:sp>
    </p:spTree>
    <p:extLst>
      <p:ext uri="{BB962C8B-B14F-4D97-AF65-F5344CB8AC3E}">
        <p14:creationId xmlns:p14="http://schemas.microsoft.com/office/powerpoint/2010/main" val="2032679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6.emf"/></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046" y="0"/>
            <a:ext cx="9035907" cy="1246495"/>
          </a:xfrm>
          <a:prstGeom prst="rect">
            <a:avLst/>
          </a:prstGeom>
          <a:noFill/>
        </p:spPr>
        <p:txBody>
          <a:bodyPr wrap="square" rtlCol="0">
            <a:spAutoFit/>
          </a:bodyPr>
          <a:lstStyle/>
          <a:p>
            <a:r>
              <a:rPr lang="en-US" sz="1600" b="1" dirty="0"/>
              <a:t>The microbiome of Amerindians living in subsistence economies with different exposure to medicine</a:t>
            </a:r>
          </a:p>
          <a:p>
            <a:endParaRPr lang="en-US" sz="1100" dirty="0"/>
          </a:p>
          <a:p>
            <a:r>
              <a:rPr lang="en-US" sz="1600" dirty="0"/>
              <a:t>Jincheng Wang, Dan Scot Kyle </a:t>
            </a:r>
            <a:r>
              <a:rPr lang="en-US" sz="1600"/>
              <a:t>Bittinger, </a:t>
            </a:r>
            <a:r>
              <a:rPr lang="en-US" sz="1600" dirty="0" err="1"/>
              <a:t>Haipeng</a:t>
            </a:r>
            <a:r>
              <a:rPr lang="en-US" sz="1600" dirty="0"/>
              <a:t> Sun, Oscar </a:t>
            </a:r>
            <a:r>
              <a:rPr lang="en-US" sz="1600" dirty="0" err="1"/>
              <a:t>Noya</a:t>
            </a:r>
            <a:r>
              <a:rPr lang="en-US" sz="1600" dirty="0"/>
              <a:t>, Monica Contreras, Noel Mueller, </a:t>
            </a:r>
            <a:r>
              <a:rPr lang="en-US" sz="1600" dirty="0" err="1"/>
              <a:t>Orlana</a:t>
            </a:r>
            <a:r>
              <a:rPr lang="en-US" sz="1600" dirty="0"/>
              <a:t> Lander, </a:t>
            </a:r>
            <a:r>
              <a:rPr lang="en-US" sz="1600" dirty="0" err="1"/>
              <a:t>Mariapia</a:t>
            </a:r>
            <a:r>
              <a:rPr lang="en-US" sz="1600" dirty="0"/>
              <a:t> </a:t>
            </a:r>
            <a:r>
              <a:rPr lang="en-US" sz="1600" dirty="0" err="1"/>
              <a:t>Bevilaqua</a:t>
            </a:r>
            <a:r>
              <a:rPr lang="en-US" sz="1600" dirty="0"/>
              <a:t>, , Kyle </a:t>
            </a:r>
            <a:r>
              <a:rPr lang="en-US" sz="1600" dirty="0" err="1"/>
              <a:t>Bittinger</a:t>
            </a:r>
            <a:r>
              <a:rPr lang="en-US" sz="1600" dirty="0"/>
              <a:t>, Maria G Dominguez-Bello</a:t>
            </a:r>
          </a:p>
        </p:txBody>
      </p:sp>
      <p:sp>
        <p:nvSpPr>
          <p:cNvPr id="5" name="TextBox 4"/>
          <p:cNvSpPr txBox="1"/>
          <p:nvPr/>
        </p:nvSpPr>
        <p:spPr>
          <a:xfrm>
            <a:off x="54046" y="1576108"/>
            <a:ext cx="8890657" cy="4678204"/>
          </a:xfrm>
          <a:prstGeom prst="rect">
            <a:avLst/>
          </a:prstGeom>
          <a:solidFill>
            <a:schemeClr val="bg2"/>
          </a:solidFill>
        </p:spPr>
        <p:txBody>
          <a:bodyPr wrap="square" rtlCol="0">
            <a:spAutoFit/>
          </a:bodyPr>
          <a:lstStyle/>
          <a:p>
            <a:r>
              <a:rPr lang="en-US" sz="1600" dirty="0"/>
              <a:t>Environmental factors (diet, chemical exposures, infections, human microbiome) are sources of human variation in grown, body morphometry and metabolism. Urbanization changes all of these factors, and is leading to taller and fatter humans, with lower microbiome diversity. To examine how body morphometry and gut microbiomes differ among human populations with similar ethnic background, and lifestyle, but different exposure to antimicrobials and medicines, we characterized body morphometry and fecal bacterial structure and gene content in xxx healthy Amerindian children and adults. Subjects were villagers from 5 jungle communities from Bolivar State in Southern Venezuela, from 2 ethnic groups, </a:t>
            </a:r>
            <a:r>
              <a:rPr lang="en-US" sz="1600" dirty="0" err="1"/>
              <a:t>eith</a:t>
            </a:r>
            <a:r>
              <a:rPr lang="en-US" sz="1600" dirty="0"/>
              <a:t> high or low exposure to medication (mostly antibiotics, </a:t>
            </a:r>
            <a:r>
              <a:rPr lang="en-US" sz="1600" dirty="0" err="1"/>
              <a:t>antiparasites</a:t>
            </a:r>
            <a:r>
              <a:rPr lang="en-US" sz="1600" dirty="0"/>
              <a:t>, analgesic and vaccines)</a:t>
            </a:r>
          </a:p>
          <a:p>
            <a:r>
              <a:rPr lang="en-US" sz="1600" b="1" dirty="0"/>
              <a:t>1- Body morphometry </a:t>
            </a:r>
            <a:r>
              <a:rPr lang="en-US" sz="1600" dirty="0"/>
              <a:t>(HAZ in infants, BMI in adults by gender)</a:t>
            </a:r>
          </a:p>
          <a:p>
            <a:r>
              <a:rPr lang="en-US" sz="1600" b="1" dirty="0"/>
              <a:t>2-Microbiome</a:t>
            </a:r>
            <a:r>
              <a:rPr lang="en-US" sz="1600" dirty="0"/>
              <a:t>:</a:t>
            </a:r>
          </a:p>
          <a:p>
            <a:r>
              <a:rPr lang="en-US" sz="1600" dirty="0"/>
              <a:t>2.1-Functional maturation of the gut microbiome in the first years of life (3? 8?)</a:t>
            </a:r>
          </a:p>
          <a:p>
            <a:r>
              <a:rPr lang="en-US" sz="1600" dirty="0"/>
              <a:t>2.2-Age-associated changes in the genes involved in vitamin biosynthesis and metabolism?</a:t>
            </a:r>
          </a:p>
          <a:p>
            <a:r>
              <a:rPr lang="en-US" sz="1600" dirty="0"/>
              <a:t>2.3-Differences in bacterial assemblages and functional gene repertoires in children and in adults</a:t>
            </a:r>
          </a:p>
          <a:p>
            <a:r>
              <a:rPr lang="en-US" sz="1600" dirty="0"/>
              <a:t>Our results evidence that the use of medicines, which typically initiates transculturation of traditional villagers, initiates the changes in the microbiome and human development associated with urbanization.</a:t>
            </a:r>
          </a:p>
        </p:txBody>
      </p:sp>
    </p:spTree>
    <p:extLst>
      <p:ext uri="{BB962C8B-B14F-4D97-AF65-F5344CB8AC3E}">
        <p14:creationId xmlns:p14="http://schemas.microsoft.com/office/powerpoint/2010/main" val="1950882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08155" y="117987"/>
            <a:ext cx="8367252" cy="461665"/>
          </a:xfrm>
          <a:prstGeom prst="rect">
            <a:avLst/>
          </a:prstGeom>
          <a:noFill/>
        </p:spPr>
        <p:txBody>
          <a:bodyPr wrap="square" rtlCol="0">
            <a:spAutoFit/>
          </a:bodyPr>
          <a:lstStyle/>
          <a:p>
            <a:r>
              <a:rPr lang="en-US" sz="800" b="1" dirty="0"/>
              <a:t>Figure 2 Beta diversity differences in 16S microbial communities in villages with low and high medical exposure in 2015 measured by unweighted </a:t>
            </a:r>
            <a:r>
              <a:rPr lang="en-US" sz="800" b="1" dirty="0" err="1"/>
              <a:t>unifrac</a:t>
            </a:r>
            <a:r>
              <a:rPr lang="en-US" sz="800" b="1" dirty="0"/>
              <a:t> distance. (A) Feces, (B) Mouth, (C) Nose, (D) Right Arm, (E) Right Hand. </a:t>
            </a:r>
            <a:r>
              <a:rPr lang="en-US" sz="800" dirty="0"/>
              <a:t>In the top left window of each panel, Adonis p-value, and R2 on the marginal effect of medical exposure levels and gender,  p-value of the Permutation tests on beta dispersion. Further statistics were presented in table </a:t>
            </a:r>
            <a:r>
              <a:rPr lang="en-US" sz="800" dirty="0" err="1"/>
              <a:t>Sx</a:t>
            </a:r>
            <a:r>
              <a:rPr lang="en-US" sz="800" dirty="0"/>
              <a:t>. </a:t>
            </a:r>
            <a:endParaRPr lang="en-US" sz="800" b="1" dirty="0">
              <a:solidFill>
                <a:srgbClr val="FF0000"/>
              </a:solidFill>
            </a:endParaRPr>
          </a:p>
        </p:txBody>
      </p:sp>
      <p:sp>
        <p:nvSpPr>
          <p:cNvPr id="2" name="Rectangle 1">
            <a:extLst>
              <a:ext uri="{FF2B5EF4-FFF2-40B4-BE49-F238E27FC236}">
                <a16:creationId xmlns:a16="http://schemas.microsoft.com/office/drawing/2014/main" id="{28C34452-6599-A64C-B073-A7069BEF8115}"/>
              </a:ext>
            </a:extLst>
          </p:cNvPr>
          <p:cNvSpPr/>
          <p:nvPr/>
        </p:nvSpPr>
        <p:spPr>
          <a:xfrm>
            <a:off x="220980" y="5295078"/>
            <a:ext cx="7207460" cy="784830"/>
          </a:xfrm>
          <a:prstGeom prst="rect">
            <a:avLst/>
          </a:prstGeom>
        </p:spPr>
        <p:txBody>
          <a:bodyPr wrap="square">
            <a:spAutoFit/>
          </a:bodyPr>
          <a:lstStyle/>
          <a:p>
            <a:pPr marL="285750" indent="-285750">
              <a:buFont typeface="Arial" panose="020B0604020202020204" pitchFamily="34" charset="0"/>
              <a:buChar char="•"/>
            </a:pPr>
            <a:r>
              <a:rPr lang="en-US" sz="900" dirty="0">
                <a:solidFill>
                  <a:srgbClr val="0000FF"/>
                </a:solidFill>
              </a:rPr>
              <a:t>Medical exposure consistently affects microbiota structure in nearly all ages and at all sites. </a:t>
            </a:r>
          </a:p>
          <a:p>
            <a:pPr marL="285750" indent="-285750">
              <a:buFont typeface="Arial" panose="020B0604020202020204" pitchFamily="34" charset="0"/>
              <a:buChar char="•"/>
            </a:pPr>
            <a:r>
              <a:rPr lang="en-US" sz="900" dirty="0">
                <a:solidFill>
                  <a:srgbClr val="0000FF"/>
                </a:solidFill>
              </a:rPr>
              <a:t>Data variation does not explain these exposure segregation (Permutation tests on beta dispersion showed not significant differences). </a:t>
            </a:r>
            <a:r>
              <a:rPr lang="en-US" sz="900" dirty="0">
                <a:solidFill>
                  <a:srgbClr val="FF0000"/>
                </a:solidFill>
              </a:rPr>
              <a:t> </a:t>
            </a:r>
            <a:endParaRPr lang="en-US" sz="900" dirty="0">
              <a:solidFill>
                <a:srgbClr val="0000FF"/>
              </a:solidFill>
            </a:endParaRPr>
          </a:p>
          <a:p>
            <a:pPr marL="285750" indent="-285750">
              <a:buFont typeface="Arial" panose="020B0604020202020204" pitchFamily="34" charset="0"/>
              <a:buChar char="•"/>
            </a:pPr>
            <a:r>
              <a:rPr lang="en-US" sz="900" dirty="0">
                <a:solidFill>
                  <a:srgbClr val="0000FF"/>
                </a:solidFill>
              </a:rPr>
              <a:t>The effect of medical exposure was stronger in children than in adults, as indicated by the Adonis tests R2 values which are higher in children (higher effect sizes of urban exposure are higher in children).</a:t>
            </a:r>
          </a:p>
        </p:txBody>
      </p:sp>
      <p:sp>
        <p:nvSpPr>
          <p:cNvPr id="8" name="TextBox 7">
            <a:extLst>
              <a:ext uri="{FF2B5EF4-FFF2-40B4-BE49-F238E27FC236}">
                <a16:creationId xmlns:a16="http://schemas.microsoft.com/office/drawing/2014/main" id="{78925A17-E2D3-3341-BEE1-0594B65873CB}"/>
              </a:ext>
            </a:extLst>
          </p:cNvPr>
          <p:cNvSpPr txBox="1"/>
          <p:nvPr/>
        </p:nvSpPr>
        <p:spPr>
          <a:xfrm>
            <a:off x="149841" y="641658"/>
            <a:ext cx="851515" cy="276999"/>
          </a:xfrm>
          <a:prstGeom prst="rect">
            <a:avLst/>
          </a:prstGeom>
          <a:noFill/>
        </p:spPr>
        <p:txBody>
          <a:bodyPr wrap="none" rtlCol="0">
            <a:spAutoFit/>
          </a:bodyPr>
          <a:lstStyle/>
          <a:p>
            <a:r>
              <a:rPr lang="en-US" sz="1200" dirty="0"/>
              <a:t>(A) Feces</a:t>
            </a:r>
          </a:p>
        </p:txBody>
      </p:sp>
      <p:sp>
        <p:nvSpPr>
          <p:cNvPr id="11" name="TextBox 10">
            <a:extLst>
              <a:ext uri="{FF2B5EF4-FFF2-40B4-BE49-F238E27FC236}">
                <a16:creationId xmlns:a16="http://schemas.microsoft.com/office/drawing/2014/main" id="{0F520920-2CC1-F14E-A35A-EA6A8FFF8993}"/>
              </a:ext>
            </a:extLst>
          </p:cNvPr>
          <p:cNvSpPr txBox="1"/>
          <p:nvPr/>
        </p:nvSpPr>
        <p:spPr>
          <a:xfrm>
            <a:off x="149841" y="2938511"/>
            <a:ext cx="859531" cy="276999"/>
          </a:xfrm>
          <a:prstGeom prst="rect">
            <a:avLst/>
          </a:prstGeom>
          <a:noFill/>
        </p:spPr>
        <p:txBody>
          <a:bodyPr wrap="none" rtlCol="0">
            <a:spAutoFit/>
          </a:bodyPr>
          <a:lstStyle/>
          <a:p>
            <a:r>
              <a:rPr lang="en-US" sz="1200" dirty="0"/>
              <a:t>(B) Mouth</a:t>
            </a:r>
          </a:p>
        </p:txBody>
      </p:sp>
      <p:pic>
        <p:nvPicPr>
          <p:cNvPr id="16" name="Picture 15" descr="A close up of a map&#10;&#10;Description automatically generated">
            <a:extLst>
              <a:ext uri="{FF2B5EF4-FFF2-40B4-BE49-F238E27FC236}">
                <a16:creationId xmlns:a16="http://schemas.microsoft.com/office/drawing/2014/main" id="{B8C06E08-DC02-4D8B-898A-A50EE3097E90}"/>
              </a:ext>
            </a:extLst>
          </p:cNvPr>
          <p:cNvPicPr>
            <a:picLocks noChangeAspect="1"/>
          </p:cNvPicPr>
          <p:nvPr/>
        </p:nvPicPr>
        <p:blipFill rotWithShape="1">
          <a:blip r:embed="rId2"/>
          <a:srcRect t="13870" r="7006"/>
          <a:stretch/>
        </p:blipFill>
        <p:spPr>
          <a:xfrm>
            <a:off x="220980" y="3215510"/>
            <a:ext cx="7327112" cy="2137522"/>
          </a:xfrm>
          <a:prstGeom prst="rect">
            <a:avLst/>
          </a:prstGeom>
        </p:spPr>
      </p:pic>
      <p:pic>
        <p:nvPicPr>
          <p:cNvPr id="18" name="Picture 17" descr="A close up of a map&#10;&#10;Description automatically generated">
            <a:extLst>
              <a:ext uri="{FF2B5EF4-FFF2-40B4-BE49-F238E27FC236}">
                <a16:creationId xmlns:a16="http://schemas.microsoft.com/office/drawing/2014/main" id="{81AB5956-5530-4D7C-B715-2A23E6343E3D}"/>
              </a:ext>
            </a:extLst>
          </p:cNvPr>
          <p:cNvPicPr>
            <a:picLocks noChangeAspect="1"/>
          </p:cNvPicPr>
          <p:nvPr/>
        </p:nvPicPr>
        <p:blipFill rotWithShape="1">
          <a:blip r:embed="rId3"/>
          <a:srcRect t="15146" r="6833" b="2574"/>
          <a:stretch/>
        </p:blipFill>
        <p:spPr>
          <a:xfrm>
            <a:off x="220980" y="939731"/>
            <a:ext cx="7327112" cy="2038222"/>
          </a:xfrm>
          <a:prstGeom prst="rect">
            <a:avLst/>
          </a:prstGeom>
        </p:spPr>
      </p:pic>
      <p:pic>
        <p:nvPicPr>
          <p:cNvPr id="26" name="Picture 25">
            <a:extLst>
              <a:ext uri="{FF2B5EF4-FFF2-40B4-BE49-F238E27FC236}">
                <a16:creationId xmlns:a16="http://schemas.microsoft.com/office/drawing/2014/main" id="{56101346-652B-479F-AF42-A6A146A948C4}"/>
              </a:ext>
            </a:extLst>
          </p:cNvPr>
          <p:cNvPicPr>
            <a:picLocks noChangeAspect="1"/>
          </p:cNvPicPr>
          <p:nvPr/>
        </p:nvPicPr>
        <p:blipFill>
          <a:blip r:embed="rId4"/>
          <a:stretch>
            <a:fillRect/>
          </a:stretch>
        </p:blipFill>
        <p:spPr>
          <a:xfrm>
            <a:off x="7619231" y="3831097"/>
            <a:ext cx="704850" cy="1323975"/>
          </a:xfrm>
          <a:prstGeom prst="rect">
            <a:avLst/>
          </a:prstGeom>
        </p:spPr>
      </p:pic>
    </p:spTree>
    <p:extLst>
      <p:ext uri="{BB962C8B-B14F-4D97-AF65-F5344CB8AC3E}">
        <p14:creationId xmlns:p14="http://schemas.microsoft.com/office/powerpoint/2010/main" val="772605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8925A17-E2D3-3341-BEE1-0594B65873CB}"/>
              </a:ext>
            </a:extLst>
          </p:cNvPr>
          <p:cNvSpPr txBox="1"/>
          <p:nvPr/>
        </p:nvSpPr>
        <p:spPr>
          <a:xfrm>
            <a:off x="121560" y="0"/>
            <a:ext cx="798617" cy="276999"/>
          </a:xfrm>
          <a:prstGeom prst="rect">
            <a:avLst/>
          </a:prstGeom>
          <a:noFill/>
        </p:spPr>
        <p:txBody>
          <a:bodyPr wrap="none" rtlCol="0">
            <a:spAutoFit/>
          </a:bodyPr>
          <a:lstStyle/>
          <a:p>
            <a:r>
              <a:rPr lang="en-US" sz="1200" dirty="0"/>
              <a:t>(C) Nose</a:t>
            </a:r>
          </a:p>
        </p:txBody>
      </p:sp>
      <p:pic>
        <p:nvPicPr>
          <p:cNvPr id="10" name="Picture 9" descr="A close up of a map&#10;&#10;Description automatically generated">
            <a:extLst>
              <a:ext uri="{FF2B5EF4-FFF2-40B4-BE49-F238E27FC236}">
                <a16:creationId xmlns:a16="http://schemas.microsoft.com/office/drawing/2014/main" id="{EEC38CEA-A834-47D2-85B1-36B6A0C335CB}"/>
              </a:ext>
            </a:extLst>
          </p:cNvPr>
          <p:cNvPicPr>
            <a:picLocks noChangeAspect="1"/>
          </p:cNvPicPr>
          <p:nvPr/>
        </p:nvPicPr>
        <p:blipFill rotWithShape="1">
          <a:blip r:embed="rId3"/>
          <a:srcRect t="13346" r="7084" b="2183"/>
          <a:stretch/>
        </p:blipFill>
        <p:spPr>
          <a:xfrm>
            <a:off x="253782" y="234864"/>
            <a:ext cx="6534581" cy="1879548"/>
          </a:xfrm>
          <a:prstGeom prst="rect">
            <a:avLst/>
          </a:prstGeom>
        </p:spPr>
      </p:pic>
      <p:pic>
        <p:nvPicPr>
          <p:cNvPr id="11" name="Picture 10" descr="A close up of a map&#10;&#10;Description automatically generated">
            <a:extLst>
              <a:ext uri="{FF2B5EF4-FFF2-40B4-BE49-F238E27FC236}">
                <a16:creationId xmlns:a16="http://schemas.microsoft.com/office/drawing/2014/main" id="{B583CD30-D6CA-47F8-AAFE-ABE05DC806D5}"/>
              </a:ext>
            </a:extLst>
          </p:cNvPr>
          <p:cNvPicPr>
            <a:picLocks noChangeAspect="1"/>
          </p:cNvPicPr>
          <p:nvPr/>
        </p:nvPicPr>
        <p:blipFill rotWithShape="1">
          <a:blip r:embed="rId4"/>
          <a:srcRect t="14012" r="7094" b="1967"/>
          <a:stretch/>
        </p:blipFill>
        <p:spPr>
          <a:xfrm>
            <a:off x="196231" y="4325520"/>
            <a:ext cx="6592131" cy="1886216"/>
          </a:xfrm>
          <a:prstGeom prst="rect">
            <a:avLst/>
          </a:prstGeom>
        </p:spPr>
      </p:pic>
      <p:pic>
        <p:nvPicPr>
          <p:cNvPr id="14" name="Picture 13" descr="A close up of a map&#10;&#10;Description automatically generated">
            <a:extLst>
              <a:ext uri="{FF2B5EF4-FFF2-40B4-BE49-F238E27FC236}">
                <a16:creationId xmlns:a16="http://schemas.microsoft.com/office/drawing/2014/main" id="{3166177B-2E3D-402D-9E7D-BE9080E4E790}"/>
              </a:ext>
            </a:extLst>
          </p:cNvPr>
          <p:cNvPicPr>
            <a:picLocks noChangeAspect="1"/>
          </p:cNvPicPr>
          <p:nvPr/>
        </p:nvPicPr>
        <p:blipFill rotWithShape="1">
          <a:blip r:embed="rId5"/>
          <a:srcRect t="13943" r="7084"/>
          <a:stretch/>
        </p:blipFill>
        <p:spPr>
          <a:xfrm>
            <a:off x="253781" y="2208213"/>
            <a:ext cx="6534581" cy="1914856"/>
          </a:xfrm>
          <a:prstGeom prst="rect">
            <a:avLst/>
          </a:prstGeom>
        </p:spPr>
      </p:pic>
      <p:sp>
        <p:nvSpPr>
          <p:cNvPr id="13" name="TextBox 12">
            <a:extLst>
              <a:ext uri="{FF2B5EF4-FFF2-40B4-BE49-F238E27FC236}">
                <a16:creationId xmlns:a16="http://schemas.microsoft.com/office/drawing/2014/main" id="{541B4949-F568-7349-8DB9-E1B5A8C308B8}"/>
              </a:ext>
            </a:extLst>
          </p:cNvPr>
          <p:cNvSpPr txBox="1"/>
          <p:nvPr/>
        </p:nvSpPr>
        <p:spPr>
          <a:xfrm>
            <a:off x="128284" y="2005761"/>
            <a:ext cx="1115562" cy="276999"/>
          </a:xfrm>
          <a:prstGeom prst="rect">
            <a:avLst/>
          </a:prstGeom>
          <a:noFill/>
        </p:spPr>
        <p:txBody>
          <a:bodyPr wrap="none" rtlCol="0">
            <a:spAutoFit/>
          </a:bodyPr>
          <a:lstStyle/>
          <a:p>
            <a:r>
              <a:rPr lang="en-US" sz="1200" dirty="0"/>
              <a:t>(D) Right Arm</a:t>
            </a:r>
          </a:p>
        </p:txBody>
      </p:sp>
      <p:sp>
        <p:nvSpPr>
          <p:cNvPr id="12" name="TextBox 11">
            <a:extLst>
              <a:ext uri="{FF2B5EF4-FFF2-40B4-BE49-F238E27FC236}">
                <a16:creationId xmlns:a16="http://schemas.microsoft.com/office/drawing/2014/main" id="{42163070-98AD-9A40-843A-4B5A5582BAB3}"/>
              </a:ext>
            </a:extLst>
          </p:cNvPr>
          <p:cNvSpPr txBox="1"/>
          <p:nvPr/>
        </p:nvSpPr>
        <p:spPr>
          <a:xfrm>
            <a:off x="121560" y="4048521"/>
            <a:ext cx="1199367" cy="276999"/>
          </a:xfrm>
          <a:prstGeom prst="rect">
            <a:avLst/>
          </a:prstGeom>
          <a:noFill/>
        </p:spPr>
        <p:txBody>
          <a:bodyPr wrap="none" rtlCol="0">
            <a:spAutoFit/>
          </a:bodyPr>
          <a:lstStyle/>
          <a:p>
            <a:r>
              <a:rPr lang="en-US" sz="1200" dirty="0"/>
              <a:t>(E) Right Hand</a:t>
            </a:r>
          </a:p>
        </p:txBody>
      </p:sp>
    </p:spTree>
    <p:extLst>
      <p:ext uri="{BB962C8B-B14F-4D97-AF65-F5344CB8AC3E}">
        <p14:creationId xmlns:p14="http://schemas.microsoft.com/office/powerpoint/2010/main" val="4268921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4354DD-D3C1-934E-A0FB-2146EA704410}"/>
              </a:ext>
            </a:extLst>
          </p:cNvPr>
          <p:cNvSpPr txBox="1"/>
          <p:nvPr/>
        </p:nvSpPr>
        <p:spPr>
          <a:xfrm>
            <a:off x="313833" y="320097"/>
            <a:ext cx="8367252" cy="430887"/>
          </a:xfrm>
          <a:prstGeom prst="rect">
            <a:avLst/>
          </a:prstGeom>
          <a:noFill/>
        </p:spPr>
        <p:txBody>
          <a:bodyPr wrap="square" rtlCol="0">
            <a:spAutoFit/>
          </a:bodyPr>
          <a:lstStyle/>
          <a:p>
            <a:r>
              <a:rPr lang="en-US" sz="1100" b="1" dirty="0"/>
              <a:t>Table S2. Statistics for </a:t>
            </a:r>
            <a:r>
              <a:rPr lang="en-US" sz="1100" b="1" dirty="0" err="1"/>
              <a:t>permanova</a:t>
            </a:r>
            <a:r>
              <a:rPr lang="en-US" sz="1100" b="1" dirty="0"/>
              <a:t> test on marginal effect of urban and gender in separate age groups or across all age in each body sites in 2015. </a:t>
            </a:r>
            <a:r>
              <a:rPr lang="en-US" sz="1100" dirty="0"/>
              <a:t>adonis2 function from vegan package was used to generate the statistics. P-value &lt;0.05 was highlighted. </a:t>
            </a:r>
          </a:p>
        </p:txBody>
      </p:sp>
      <p:sp>
        <p:nvSpPr>
          <p:cNvPr id="4" name="TextBox 3">
            <a:extLst>
              <a:ext uri="{FF2B5EF4-FFF2-40B4-BE49-F238E27FC236}">
                <a16:creationId xmlns:a16="http://schemas.microsoft.com/office/drawing/2014/main" id="{64588CF3-3847-4CC4-8201-6E12C97ABFDF}"/>
              </a:ext>
            </a:extLst>
          </p:cNvPr>
          <p:cNvSpPr txBox="1"/>
          <p:nvPr/>
        </p:nvSpPr>
        <p:spPr>
          <a:xfrm>
            <a:off x="313833" y="4654163"/>
            <a:ext cx="7188934" cy="83099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r>
              <a:rPr lang="en-US" sz="1200" dirty="0"/>
              <a:t>Medical exposure is consistently significant in all age groups in all body sites.</a:t>
            </a:r>
          </a:p>
          <a:p>
            <a:r>
              <a:rPr lang="en-US" sz="1200" dirty="0"/>
              <a:t>The effect size medical exposure, was stronger than that age, and gender in all body sites except in nose. The effect sizes of age in nasal communities is larger than that of medical exposure.</a:t>
            </a:r>
          </a:p>
          <a:p>
            <a:endParaRPr lang="en-US" sz="1200" dirty="0"/>
          </a:p>
        </p:txBody>
      </p:sp>
      <p:graphicFrame>
        <p:nvGraphicFramePr>
          <p:cNvPr id="8" name="Table 7">
            <a:extLst>
              <a:ext uri="{FF2B5EF4-FFF2-40B4-BE49-F238E27FC236}">
                <a16:creationId xmlns:a16="http://schemas.microsoft.com/office/drawing/2014/main" id="{9CC0054D-B1B8-4C49-B978-04B17D59BD92}"/>
              </a:ext>
            </a:extLst>
          </p:cNvPr>
          <p:cNvGraphicFramePr>
            <a:graphicFrameLocks noGrp="1"/>
          </p:cNvGraphicFramePr>
          <p:nvPr>
            <p:extLst>
              <p:ext uri="{D42A27DB-BD31-4B8C-83A1-F6EECF244321}">
                <p14:modId xmlns:p14="http://schemas.microsoft.com/office/powerpoint/2010/main" val="1948050982"/>
              </p:ext>
            </p:extLst>
          </p:nvPr>
        </p:nvGraphicFramePr>
        <p:xfrm>
          <a:off x="381424" y="809767"/>
          <a:ext cx="7420803" cy="3594100"/>
        </p:xfrm>
        <a:graphic>
          <a:graphicData uri="http://schemas.openxmlformats.org/drawingml/2006/table">
            <a:tbl>
              <a:tblPr/>
              <a:tblGrid>
                <a:gridCol w="756539">
                  <a:extLst>
                    <a:ext uri="{9D8B030D-6E8A-4147-A177-3AD203B41FA5}">
                      <a16:colId xmlns:a16="http://schemas.microsoft.com/office/drawing/2014/main" val="1010044728"/>
                    </a:ext>
                  </a:extLst>
                </a:gridCol>
                <a:gridCol w="623189">
                  <a:extLst>
                    <a:ext uri="{9D8B030D-6E8A-4147-A177-3AD203B41FA5}">
                      <a16:colId xmlns:a16="http://schemas.microsoft.com/office/drawing/2014/main" val="1476560230"/>
                    </a:ext>
                  </a:extLst>
                </a:gridCol>
                <a:gridCol w="377127">
                  <a:extLst>
                    <a:ext uri="{9D8B030D-6E8A-4147-A177-3AD203B41FA5}">
                      <a16:colId xmlns:a16="http://schemas.microsoft.com/office/drawing/2014/main" val="4012867401"/>
                    </a:ext>
                  </a:extLst>
                </a:gridCol>
                <a:gridCol w="334264">
                  <a:extLst>
                    <a:ext uri="{9D8B030D-6E8A-4147-A177-3AD203B41FA5}">
                      <a16:colId xmlns:a16="http://schemas.microsoft.com/office/drawing/2014/main" val="1275353602"/>
                    </a:ext>
                  </a:extLst>
                </a:gridCol>
                <a:gridCol w="454914">
                  <a:extLst>
                    <a:ext uri="{9D8B030D-6E8A-4147-A177-3AD203B41FA5}">
                      <a16:colId xmlns:a16="http://schemas.microsoft.com/office/drawing/2014/main" val="1860447063"/>
                    </a:ext>
                  </a:extLst>
                </a:gridCol>
                <a:gridCol w="446977">
                  <a:extLst>
                    <a:ext uri="{9D8B030D-6E8A-4147-A177-3AD203B41FA5}">
                      <a16:colId xmlns:a16="http://schemas.microsoft.com/office/drawing/2014/main" val="3999990698"/>
                    </a:ext>
                  </a:extLst>
                </a:gridCol>
                <a:gridCol w="334264">
                  <a:extLst>
                    <a:ext uri="{9D8B030D-6E8A-4147-A177-3AD203B41FA5}">
                      <a16:colId xmlns:a16="http://schemas.microsoft.com/office/drawing/2014/main" val="1868827906"/>
                    </a:ext>
                  </a:extLst>
                </a:gridCol>
                <a:gridCol w="454914">
                  <a:extLst>
                    <a:ext uri="{9D8B030D-6E8A-4147-A177-3AD203B41FA5}">
                      <a16:colId xmlns:a16="http://schemas.microsoft.com/office/drawing/2014/main" val="321968344"/>
                    </a:ext>
                  </a:extLst>
                </a:gridCol>
                <a:gridCol w="377127">
                  <a:extLst>
                    <a:ext uri="{9D8B030D-6E8A-4147-A177-3AD203B41FA5}">
                      <a16:colId xmlns:a16="http://schemas.microsoft.com/office/drawing/2014/main" val="4065522319"/>
                    </a:ext>
                  </a:extLst>
                </a:gridCol>
                <a:gridCol w="334264">
                  <a:extLst>
                    <a:ext uri="{9D8B030D-6E8A-4147-A177-3AD203B41FA5}">
                      <a16:colId xmlns:a16="http://schemas.microsoft.com/office/drawing/2014/main" val="3761866587"/>
                    </a:ext>
                  </a:extLst>
                </a:gridCol>
                <a:gridCol w="454914">
                  <a:extLst>
                    <a:ext uri="{9D8B030D-6E8A-4147-A177-3AD203B41FA5}">
                      <a16:colId xmlns:a16="http://schemas.microsoft.com/office/drawing/2014/main" val="2604309408"/>
                    </a:ext>
                  </a:extLst>
                </a:gridCol>
                <a:gridCol w="446977">
                  <a:extLst>
                    <a:ext uri="{9D8B030D-6E8A-4147-A177-3AD203B41FA5}">
                      <a16:colId xmlns:a16="http://schemas.microsoft.com/office/drawing/2014/main" val="3076071595"/>
                    </a:ext>
                  </a:extLst>
                </a:gridCol>
                <a:gridCol w="334264">
                  <a:extLst>
                    <a:ext uri="{9D8B030D-6E8A-4147-A177-3AD203B41FA5}">
                      <a16:colId xmlns:a16="http://schemas.microsoft.com/office/drawing/2014/main" val="3206479824"/>
                    </a:ext>
                  </a:extLst>
                </a:gridCol>
                <a:gridCol w="454914">
                  <a:extLst>
                    <a:ext uri="{9D8B030D-6E8A-4147-A177-3AD203B41FA5}">
                      <a16:colId xmlns:a16="http://schemas.microsoft.com/office/drawing/2014/main" val="1759478647"/>
                    </a:ext>
                  </a:extLst>
                </a:gridCol>
                <a:gridCol w="377127">
                  <a:extLst>
                    <a:ext uri="{9D8B030D-6E8A-4147-A177-3AD203B41FA5}">
                      <a16:colId xmlns:a16="http://schemas.microsoft.com/office/drawing/2014/main" val="282906561"/>
                    </a:ext>
                  </a:extLst>
                </a:gridCol>
                <a:gridCol w="404114">
                  <a:extLst>
                    <a:ext uri="{9D8B030D-6E8A-4147-A177-3AD203B41FA5}">
                      <a16:colId xmlns:a16="http://schemas.microsoft.com/office/drawing/2014/main" val="3693356534"/>
                    </a:ext>
                  </a:extLst>
                </a:gridCol>
                <a:gridCol w="454914">
                  <a:extLst>
                    <a:ext uri="{9D8B030D-6E8A-4147-A177-3AD203B41FA5}">
                      <a16:colId xmlns:a16="http://schemas.microsoft.com/office/drawing/2014/main" val="839053814"/>
                    </a:ext>
                  </a:extLst>
                </a:gridCol>
              </a:tblGrid>
              <a:tr h="203200">
                <a:tc rowSpan="2">
                  <a:txBody>
                    <a:bodyPr/>
                    <a:lstStyle/>
                    <a:p>
                      <a:pPr algn="ctr" rtl="0" fontAlgn="ctr"/>
                      <a:r>
                        <a:rPr lang="en-US" sz="1000" b="0" i="0" u="none" strike="noStrike" dirty="0" err="1">
                          <a:solidFill>
                            <a:srgbClr val="000000"/>
                          </a:solidFill>
                          <a:effectLst/>
                          <a:latin typeface="Arial" panose="020B0604020202020204" pitchFamily="34" charset="0"/>
                          <a:cs typeface="Arial" panose="020B0604020202020204" pitchFamily="34" charset="0"/>
                        </a:rPr>
                        <a:t>Body_Site</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rowSpan="2">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Factor</a:t>
                      </a:r>
                    </a:p>
                  </a:txBody>
                  <a:tcPr marL="27432" marR="27432" marT="9144" marB="9144" anchor="ctr">
                    <a:lnL>
                      <a:noFill/>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gridSpan="3">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Age_0-3</a:t>
                      </a:r>
                    </a:p>
                  </a:txBody>
                  <a:tcPr marL="27432" marR="27432" marT="9144" marB="9144" anchor="ctr">
                    <a:lnL w="9525"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Age_3-8</a:t>
                      </a:r>
                    </a:p>
                  </a:txBody>
                  <a:tcPr marL="27432" marR="27432" marT="9144" marB="9144" anchor="ctr">
                    <a:lnL>
                      <a:noFill/>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Age_8-18</a:t>
                      </a:r>
                    </a:p>
                  </a:txBody>
                  <a:tcPr marL="27432" marR="27432" marT="9144" marB="9144" anchor="ctr">
                    <a:lnL>
                      <a:noFill/>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rtl="0" fontAlgn="b"/>
                      <a:r>
                        <a:rPr lang="en-US" sz="1000" b="0" i="0" u="none" strike="noStrike" dirty="0">
                          <a:solidFill>
                            <a:srgbClr val="000000"/>
                          </a:solidFill>
                          <a:effectLst/>
                          <a:latin typeface="Arial" panose="020B0604020202020204" pitchFamily="34" charset="0"/>
                          <a:cs typeface="Arial" panose="020B0604020202020204" pitchFamily="34" charset="0"/>
                        </a:rPr>
                        <a:t>Adults</a:t>
                      </a:r>
                    </a:p>
                  </a:txBody>
                  <a:tcPr marL="27432" marR="27432" marT="9144" marB="9144" anchor="ctr">
                    <a:lnL>
                      <a:noFill/>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All Age</a:t>
                      </a:r>
                    </a:p>
                  </a:txBody>
                  <a:tcPr marL="27432" marR="27432" marT="9144" marB="9144" anchor="ctr">
                    <a:lnL w="9525"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5616864"/>
                  </a:ext>
                </a:extLst>
              </a:tr>
              <a:tr h="215900">
                <a:tc vMerge="1">
                  <a:txBody>
                    <a:bodyPr/>
                    <a:lstStyle/>
                    <a:p>
                      <a:endParaRPr lang="en-US"/>
                    </a:p>
                  </a:txBody>
                  <a:tcPr/>
                </a:tc>
                <a:tc vMerge="1">
                  <a:txBody>
                    <a:bodyPr/>
                    <a:lstStyle/>
                    <a:p>
                      <a:endParaRPr lang="en-US"/>
                    </a:p>
                  </a:txBody>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R2</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ctr" rtl="0" fontAlgn="b"/>
                      <a:r>
                        <a:rPr lang="en-US" sz="1000" b="0" i="0" u="none" strike="noStrike">
                          <a:solidFill>
                            <a:srgbClr val="000000"/>
                          </a:solidFill>
                          <a:effectLst/>
                          <a:latin typeface="Arial" panose="020B0604020202020204" pitchFamily="34" charset="0"/>
                          <a:cs typeface="Arial" panose="020B0604020202020204" pitchFamily="34" charset="0"/>
                        </a:rPr>
                        <a:t>Pr(&gt;F)</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0849374"/>
                  </a:ext>
                </a:extLst>
              </a:tr>
              <a:tr h="203200">
                <a:tc rowSpan="3">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Feces</a:t>
                      </a: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7.5%</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2.94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2.13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0.004</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6.24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3270952740"/>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4.3%</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0.304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0.244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2.6%</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0.518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0.326</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1.42</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0.073</a:t>
                      </a:r>
                    </a:p>
                  </a:txBody>
                  <a:tcPr marL="27432" marR="27432" marT="9144" marB="9144" anchor="ctr">
                    <a:lnL>
                      <a:noFill/>
                    </a:lnL>
                    <a:lnR>
                      <a:noFill/>
                    </a:lnR>
                    <a:lnT>
                      <a:noFill/>
                    </a:lnT>
                    <a:lnB>
                      <a:noFill/>
                    </a:lnB>
                  </a:tcPr>
                </a:tc>
                <a:extLst>
                  <a:ext uri="{0D108BD9-81ED-4DB2-BD59-A6C34878D82A}">
                    <a16:rowId xmlns:a16="http://schemas.microsoft.com/office/drawing/2014/main" val="51346284"/>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1.7%</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2.86</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dirty="0">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2760258258"/>
                  </a:ext>
                </a:extLst>
              </a:tr>
              <a:tr h="203200">
                <a:tc rowSpan="3">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Mouth</a:t>
                      </a: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5.1%</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0.12</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13.3%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5.05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9.5%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7.47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8.7%</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16.51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996546024"/>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3.0%</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0.96</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0.408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0.547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0.96</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0.442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0.79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0.646</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0.81</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0.659</a:t>
                      </a:r>
                    </a:p>
                  </a:txBody>
                  <a:tcPr marL="27432" marR="27432" marT="9144" marB="9144" anchor="ctr">
                    <a:lnL>
                      <a:noFill/>
                    </a:lnL>
                    <a:lnR>
                      <a:noFill/>
                    </a:lnR>
                    <a:lnT>
                      <a:noFill/>
                    </a:lnT>
                    <a:lnB>
                      <a:noFill/>
                    </a:lnB>
                  </a:tcPr>
                </a:tc>
                <a:extLst>
                  <a:ext uri="{0D108BD9-81ED-4DB2-BD59-A6C34878D82A}">
                    <a16:rowId xmlns:a16="http://schemas.microsoft.com/office/drawing/2014/main" val="1286784580"/>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3.2%</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6.13</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2185795219"/>
                  </a:ext>
                </a:extLst>
              </a:tr>
              <a:tr h="203200">
                <a:tc rowSpan="3">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Nose</a:t>
                      </a: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7.0%</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1.81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dirty="0">
                          <a:solidFill>
                            <a:srgbClr val="9C0006"/>
                          </a:solidFill>
                          <a:effectLst/>
                          <a:latin typeface="Arial" panose="020B0604020202020204" pitchFamily="34" charset="0"/>
                          <a:cs typeface="Arial" panose="020B0604020202020204" pitchFamily="34" charset="0"/>
                        </a:rPr>
                        <a:t>0.038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0.063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2.09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2.85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2.7%</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4.08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3116574165"/>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0.421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0.048</a:t>
                      </a:r>
                    </a:p>
                  </a:txBody>
                  <a:tcPr marL="27432" marR="27432" marT="9144" marB="9144" anchor="ctr">
                    <a:lnL>
                      <a:noFill/>
                    </a:lnL>
                    <a:lnR>
                      <a:noFill/>
                    </a:lnR>
                    <a:lnT>
                      <a:noFill/>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0.431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1.21</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0.12</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0.7%</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1.00</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0.361</a:t>
                      </a:r>
                    </a:p>
                  </a:txBody>
                  <a:tcPr marL="27432" marR="27432" marT="9144" marB="9144" anchor="ctr">
                    <a:lnL>
                      <a:noFill/>
                    </a:lnL>
                    <a:lnR>
                      <a:noFill/>
                    </a:lnR>
                    <a:lnT>
                      <a:noFill/>
                    </a:lnT>
                    <a:lnB>
                      <a:noFill/>
                    </a:lnB>
                  </a:tcPr>
                </a:tc>
                <a:extLst>
                  <a:ext uri="{0D108BD9-81ED-4DB2-BD59-A6C34878D82A}">
                    <a16:rowId xmlns:a16="http://schemas.microsoft.com/office/drawing/2014/main" val="273589502"/>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dirty="0">
                          <a:solidFill>
                            <a:srgbClr val="9C0006"/>
                          </a:solidFill>
                          <a:effectLst/>
                          <a:latin typeface="Arial" panose="020B0604020202020204" pitchFamily="34" charset="0"/>
                          <a:cs typeface="Arial" panose="020B0604020202020204" pitchFamily="34" charset="0"/>
                        </a:rPr>
                        <a:t> </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5.6%</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8.57</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2522560017"/>
                  </a:ext>
                </a:extLst>
              </a:tr>
              <a:tr h="203200">
                <a:tc rowSpan="3">
                  <a:txBody>
                    <a:bodyPr/>
                    <a:lstStyle/>
                    <a:p>
                      <a:pPr algn="ctr" rtl="0" fontAlgn="ctr"/>
                      <a:r>
                        <a:rPr lang="en-US" sz="1000" b="0" i="0" u="none" strike="noStrike" dirty="0" err="1">
                          <a:solidFill>
                            <a:srgbClr val="000000"/>
                          </a:solidFill>
                          <a:effectLst/>
                          <a:latin typeface="Arial" panose="020B0604020202020204" pitchFamily="34" charset="0"/>
                          <a:cs typeface="Arial" panose="020B0604020202020204" pitchFamily="34" charset="0"/>
                        </a:rPr>
                        <a:t>Right_Arm</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7.0%</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2.35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12.8%</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8.5%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3.39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4.46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6.2%</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11.34</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4053786417"/>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0.464</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1.13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0.173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3.3%</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1.32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0.025</a:t>
                      </a:r>
                    </a:p>
                  </a:txBody>
                  <a:tcPr marL="27432" marR="27432" marT="9144" marB="9144" anchor="ctr">
                    <a:lnL>
                      <a:noFill/>
                    </a:lnL>
                    <a:lnR>
                      <a:noFill/>
                    </a:lnR>
                    <a:lnT>
                      <a:noFill/>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0.352</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0.8%</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1.45</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0.011</a:t>
                      </a:r>
                    </a:p>
                  </a:txBody>
                  <a:tcPr marL="27432" marR="27432" marT="9144" marB="9144" anchor="ctr">
                    <a:lnL>
                      <a:noFill/>
                    </a:lnL>
                    <a:lnR>
                      <a:noFill/>
                    </a:lnR>
                    <a:lnT>
                      <a:noFill/>
                    </a:lnT>
                    <a:lnB>
                      <a:noFill/>
                    </a:lnB>
                    <a:solidFill>
                      <a:srgbClr val="FFC7CE"/>
                    </a:solidFill>
                  </a:tcPr>
                </a:tc>
                <a:extLst>
                  <a:ext uri="{0D108BD9-81ED-4DB2-BD59-A6C34878D82A}">
                    <a16:rowId xmlns:a16="http://schemas.microsoft.com/office/drawing/2014/main" val="1536561612"/>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r>
                        <a:rPr lang="en-US" sz="1000" b="0" i="0" u="none" strike="noStrike" dirty="0">
                          <a:solidFill>
                            <a:srgbClr val="9C0006"/>
                          </a:solidFill>
                          <a:effectLst/>
                          <a:latin typeface="Arial" panose="020B0604020202020204" pitchFamily="34" charset="0"/>
                          <a:cs typeface="Arial" panose="020B0604020202020204" pitchFamily="34" charset="0"/>
                        </a:rPr>
                        <a:t> </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noFill/>
                  </a:tcPr>
                </a:tc>
                <a:tc>
                  <a:txBody>
                    <a:bodyPr/>
                    <a:lstStyle/>
                    <a:p>
                      <a:pPr algn="r" rtl="0"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9525" cap="flat" cmpd="sng" algn="ctr">
                      <a:solidFill>
                        <a:schemeClr val="tx1"/>
                      </a:solidFill>
                      <a:prstDash val="solid"/>
                      <a:round/>
                      <a:headEnd type="none" w="med" len="med"/>
                      <a:tailEnd type="none" w="med" len="med"/>
                    </a:lnB>
                    <a:no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0.6%</a:t>
                      </a:r>
                    </a:p>
                  </a:txBody>
                  <a:tcPr marL="27432" marR="27432" marT="9144" marB="9144" anchor="ctr">
                    <a:lnL w="9525" cap="flat" cmpd="sng" algn="ctr">
                      <a:solidFill>
                        <a:schemeClr val="tx1"/>
                      </a:solidFill>
                      <a:prstDash val="solid"/>
                      <a:round/>
                      <a:headEnd type="none" w="med" len="med"/>
                      <a:tailEnd type="none" w="med" len="med"/>
                    </a:lnL>
                    <a:lnR>
                      <a:noFill/>
                    </a:lnR>
                    <a:lnT>
                      <a:noFill/>
                    </a:lnT>
                    <a:lnB w="9525"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tc>
                  <a:txBody>
                    <a:bodyPr/>
                    <a:lstStyle/>
                    <a:p>
                      <a:pPr algn="r" rtl="0" fontAlgn="ctr"/>
                      <a:r>
                        <a:rPr lang="en-US" sz="1000" b="0" i="0" u="none" strike="noStrike">
                          <a:solidFill>
                            <a:srgbClr val="000000"/>
                          </a:solidFill>
                          <a:effectLst/>
                          <a:latin typeface="Arial" panose="020B0604020202020204" pitchFamily="34" charset="0"/>
                          <a:cs typeface="Arial" panose="020B0604020202020204" pitchFamily="34" charset="0"/>
                        </a:rPr>
                        <a:t>0.332</a:t>
                      </a:r>
                    </a:p>
                  </a:txBody>
                  <a:tcPr marL="27432" marR="27432" marT="9144" marB="9144" anchor="ctr">
                    <a:lnL>
                      <a:noFill/>
                    </a:lnL>
                    <a:lnR>
                      <a:noFill/>
                    </a:lnR>
                    <a:lnT>
                      <a:noFill/>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301706"/>
                  </a:ext>
                </a:extLst>
              </a:tr>
              <a:tr h="203200">
                <a:tc rowSpan="3">
                  <a:txBody>
                    <a:bodyPr/>
                    <a:lstStyle/>
                    <a:p>
                      <a:pPr algn="ctr" rtl="0" fontAlgn="ctr"/>
                      <a:r>
                        <a:rPr lang="en-US" sz="1000" b="0" i="0" u="none" strike="noStrike" dirty="0" err="1">
                          <a:solidFill>
                            <a:srgbClr val="000000"/>
                          </a:solidFill>
                          <a:effectLst/>
                          <a:latin typeface="Arial" panose="020B0604020202020204" pitchFamily="34" charset="0"/>
                          <a:cs typeface="Arial" panose="020B0604020202020204" pitchFamily="34" charset="0"/>
                        </a:rPr>
                        <a:t>Right_Hand</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Exposure</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7.0%</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2.39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0.003</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5.51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9.6%</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3.87</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7.5%</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5.20</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7.4%</a:t>
                      </a:r>
                    </a:p>
                  </a:txBody>
                  <a:tcPr marL="27432" marR="27432" marT="9144" marB="9144" anchor="ctr">
                    <a:lnL w="9525" cap="flat" cmpd="sng" algn="ctr">
                      <a:solidFill>
                        <a:schemeClr val="tx1"/>
                      </a:solidFill>
                      <a:prstDash val="solid"/>
                      <a:round/>
                      <a:headEnd type="none" w="med" len="med"/>
                      <a:tailEnd type="none" w="med" len="med"/>
                    </a:lnL>
                    <a:lnR>
                      <a:noFill/>
                    </a:lnR>
                    <a:lnT w="9525" cap="flat" cmpd="sng" algn="ctr">
                      <a:solidFill>
                        <a:schemeClr val="tx1"/>
                      </a:solidFill>
                      <a:prstDash val="solid"/>
                      <a:round/>
                      <a:headEnd type="none" w="med" len="med"/>
                      <a:tailEnd type="none" w="med" len="med"/>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13.59</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0.001</a:t>
                      </a:r>
                    </a:p>
                  </a:txBody>
                  <a:tcPr marL="27432" marR="27432" marT="9144" marB="9144" anchor="ctr">
                    <a:lnL>
                      <a:noFill/>
                    </a:lnL>
                    <a:lnR>
                      <a:noFill/>
                    </a:lnR>
                    <a:lnT w="9525" cap="flat" cmpd="sng" algn="ctr">
                      <a:solidFill>
                        <a:schemeClr val="tx1"/>
                      </a:solidFill>
                      <a:prstDash val="solid"/>
                      <a:round/>
                      <a:headEnd type="none" w="med" len="med"/>
                      <a:tailEnd type="none" w="med" len="med"/>
                    </a:lnT>
                    <a:lnB>
                      <a:noFill/>
                    </a:lnB>
                    <a:solidFill>
                      <a:srgbClr val="FFC7CE"/>
                    </a:solidFill>
                  </a:tcPr>
                </a:tc>
                <a:extLst>
                  <a:ext uri="{0D108BD9-81ED-4DB2-BD59-A6C34878D82A}">
                    <a16:rowId xmlns:a16="http://schemas.microsoft.com/office/drawing/2014/main" val="2048604477"/>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Gender</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0.99</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0.392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2.7%</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1.02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0.315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3.2%</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1.28</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0.055</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2.0%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1.40</a:t>
                      </a:r>
                    </a:p>
                  </a:txBody>
                  <a:tcPr marL="27432" marR="27432" marT="9144" marB="9144" anchor="ctr">
                    <a:lnL>
                      <a:noFill/>
                    </a:lnL>
                    <a:lnR>
                      <a:noFill/>
                    </a:lnR>
                    <a:lnT>
                      <a:noFill/>
                    </a:lnT>
                    <a:lnB>
                      <a:noFill/>
                    </a:lnB>
                  </a:tcPr>
                </a:tc>
                <a:tc>
                  <a:txBody>
                    <a:bodyPr/>
                    <a:lstStyle/>
                    <a:p>
                      <a:pPr algn="r" rtl="0" fontAlgn="b"/>
                      <a:r>
                        <a:rPr lang="en-US" sz="1000" b="0" i="0" u="none" strike="noStrike">
                          <a:solidFill>
                            <a:srgbClr val="9C0006"/>
                          </a:solidFill>
                          <a:effectLst/>
                          <a:latin typeface="Arial" panose="020B0604020202020204" pitchFamily="34" charset="0"/>
                          <a:cs typeface="Arial" panose="020B0604020202020204" pitchFamily="34" charset="0"/>
                        </a:rPr>
                        <a:t>0.027</a:t>
                      </a:r>
                    </a:p>
                  </a:txBody>
                  <a:tcPr marL="27432" marR="27432" marT="9144" marB="9144" anchor="ctr">
                    <a:lnL>
                      <a:noFill/>
                    </a:lnL>
                    <a:lnR w="9525" cap="flat" cmpd="sng" algn="ctr">
                      <a:solidFill>
                        <a:schemeClr val="tx1"/>
                      </a:solidFill>
                      <a:prstDash val="solid"/>
                      <a:round/>
                      <a:headEnd type="none" w="med" len="med"/>
                      <a:tailEnd type="none" w="med" len="med"/>
                    </a:lnR>
                    <a:lnT>
                      <a:noFill/>
                    </a:lnT>
                    <a:lnB>
                      <a:noFill/>
                    </a:lnB>
                    <a:solidFill>
                      <a:srgbClr val="FFC7CE"/>
                    </a:solidFill>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0.9%</a:t>
                      </a:r>
                    </a:p>
                  </a:txBody>
                  <a:tcPr marL="27432" marR="27432" marT="9144" marB="9144" anchor="ctr">
                    <a:lnL w="9525" cap="flat" cmpd="sng" algn="ctr">
                      <a:solidFill>
                        <a:schemeClr val="tx1"/>
                      </a:solidFill>
                      <a:prstDash val="solid"/>
                      <a:round/>
                      <a:headEnd type="none" w="med" len="med"/>
                      <a:tailEnd type="none" w="med" len="med"/>
                    </a:lnL>
                    <a:lnR>
                      <a:noFill/>
                    </a:lnR>
                    <a:lnT>
                      <a:noFill/>
                    </a:lnT>
                    <a:lnB>
                      <a:noFill/>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1.66</a:t>
                      </a:r>
                    </a:p>
                  </a:txBody>
                  <a:tcPr marL="27432" marR="27432" marT="9144" marB="9144" anchor="ctr">
                    <a:lnL>
                      <a:noFill/>
                    </a:lnL>
                    <a:lnR>
                      <a:noFill/>
                    </a:lnR>
                    <a:lnT>
                      <a:noFill/>
                    </a:lnT>
                    <a:lnB>
                      <a:noFill/>
                    </a:lnB>
                  </a:tcPr>
                </a:tc>
                <a:tc>
                  <a:txBody>
                    <a:bodyPr/>
                    <a:lstStyle/>
                    <a:p>
                      <a:pPr algn="r" rtl="0" fontAlgn="ctr"/>
                      <a:r>
                        <a:rPr lang="en-US" sz="1000" b="0" i="0" u="none" strike="noStrike">
                          <a:solidFill>
                            <a:srgbClr val="9C0006"/>
                          </a:solidFill>
                          <a:effectLst/>
                          <a:latin typeface="Arial" panose="020B0604020202020204" pitchFamily="34" charset="0"/>
                          <a:cs typeface="Arial" panose="020B0604020202020204" pitchFamily="34" charset="0"/>
                        </a:rPr>
                        <a:t>0.008</a:t>
                      </a:r>
                    </a:p>
                  </a:txBody>
                  <a:tcPr marL="27432" marR="27432" marT="9144" marB="9144" anchor="ctr">
                    <a:lnL>
                      <a:noFill/>
                    </a:lnL>
                    <a:lnR>
                      <a:noFill/>
                    </a:lnR>
                    <a:lnT>
                      <a:noFill/>
                    </a:lnT>
                    <a:lnB>
                      <a:noFill/>
                    </a:lnB>
                    <a:solidFill>
                      <a:srgbClr val="FFC7CE"/>
                    </a:solidFill>
                  </a:tcPr>
                </a:tc>
                <a:extLst>
                  <a:ext uri="{0D108BD9-81ED-4DB2-BD59-A6C34878D82A}">
                    <a16:rowId xmlns:a16="http://schemas.microsoft.com/office/drawing/2014/main" val="3964019879"/>
                  </a:ext>
                </a:extLst>
              </a:tr>
              <a:tr h="215900">
                <a:tc vMerge="1">
                  <a:txBody>
                    <a:bodyPr/>
                    <a:lstStyle/>
                    <a:p>
                      <a:endParaRPr lang="en-US"/>
                    </a:p>
                  </a:txBody>
                  <a:tcPr/>
                </a:tc>
                <a:tc>
                  <a:txBody>
                    <a:bodyPr/>
                    <a:lstStyle/>
                    <a:p>
                      <a:pPr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Age</a:t>
                      </a:r>
                    </a:p>
                  </a:txBody>
                  <a:tcPr marL="27432" marR="27432" marT="9144" marB="9144" anchor="ctr">
                    <a:lnL>
                      <a:noFill/>
                    </a:lnL>
                    <a:lnR w="9525"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w="9525" cap="flat" cmpd="sng" algn="ctr">
                      <a:solidFill>
                        <a:schemeClr val="tx1"/>
                      </a:solidFill>
                      <a:prstDash val="solid"/>
                      <a:round/>
                      <a:headEnd type="none" w="med" len="med"/>
                      <a:tailEnd type="none" w="med" len="med"/>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27432" marR="27432" marT="9144" marB="9144" anchor="ctr">
                    <a:lnL>
                      <a:noFill/>
                    </a:lnL>
                    <a:lnR w="9525"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0.8%</a:t>
                      </a:r>
                    </a:p>
                  </a:txBody>
                  <a:tcPr marL="27432" marR="27432" marT="9144" marB="9144" anchor="ctr">
                    <a:lnL w="9525" cap="flat" cmpd="sng" algn="ctr">
                      <a:solidFill>
                        <a:schemeClr val="tx1"/>
                      </a:solidFill>
                      <a:prstDash val="solid"/>
                      <a:round/>
                      <a:headEnd type="none" w="med" len="med"/>
                      <a:tailEnd type="none" w="med" len="med"/>
                    </a:lnL>
                    <a:lnR>
                      <a:noFill/>
                    </a:lnR>
                    <a:lnT>
                      <a:noFill/>
                    </a:lnT>
                    <a:lnB w="19050" cap="flat" cmpd="sng" algn="ctr">
                      <a:solidFill>
                        <a:schemeClr val="tx1"/>
                      </a:solidFill>
                      <a:prstDash val="solid"/>
                      <a:round/>
                      <a:headEnd type="none" w="med" len="med"/>
                      <a:tailEnd type="none" w="med" len="med"/>
                    </a:lnB>
                  </a:tcPr>
                </a:tc>
                <a:tc>
                  <a:txBody>
                    <a:bodyPr/>
                    <a:lstStyle/>
                    <a:p>
                      <a:pPr algn="r" rtl="0" fontAlgn="b"/>
                      <a:r>
                        <a:rPr lang="en-US" sz="1000" b="0" i="0" u="none" strike="noStrike">
                          <a:solidFill>
                            <a:srgbClr val="000000"/>
                          </a:solidFill>
                          <a:effectLst/>
                          <a:latin typeface="Arial" panose="020B0604020202020204" pitchFamily="34" charset="0"/>
                          <a:cs typeface="Arial" panose="020B0604020202020204" pitchFamily="34" charset="0"/>
                        </a:rPr>
                        <a:t>1.57</a:t>
                      </a: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tcPr>
                </a:tc>
                <a:tc>
                  <a:txBody>
                    <a:bodyPr/>
                    <a:lstStyle/>
                    <a:p>
                      <a:pPr algn="r" rtl="0" fontAlgn="ctr"/>
                      <a:r>
                        <a:rPr lang="en-US" sz="1000" b="0" i="0" u="none" strike="noStrike" dirty="0">
                          <a:solidFill>
                            <a:srgbClr val="9C0006"/>
                          </a:solidFill>
                          <a:effectLst/>
                          <a:latin typeface="Arial" panose="020B0604020202020204" pitchFamily="34" charset="0"/>
                          <a:cs typeface="Arial" panose="020B0604020202020204" pitchFamily="34" charset="0"/>
                        </a:rPr>
                        <a:t>0.012</a:t>
                      </a:r>
                    </a:p>
                  </a:txBody>
                  <a:tcPr marL="27432" marR="27432" marT="9144" marB="9144" anchor="ctr">
                    <a:lnL>
                      <a:noFill/>
                    </a:lnL>
                    <a:lnR>
                      <a:noFill/>
                    </a:lnR>
                    <a:lnT>
                      <a:noFill/>
                    </a:lnT>
                    <a:lnB w="19050"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3499894647"/>
                  </a:ext>
                </a:extLst>
              </a:tr>
            </a:tbl>
          </a:graphicData>
        </a:graphic>
      </p:graphicFrame>
    </p:spTree>
    <p:extLst>
      <p:ext uri="{BB962C8B-B14F-4D97-AF65-F5344CB8AC3E}">
        <p14:creationId xmlns:p14="http://schemas.microsoft.com/office/powerpoint/2010/main" val="3456837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0B6049-BE43-0347-AF9E-4301F9544001}"/>
              </a:ext>
            </a:extLst>
          </p:cNvPr>
          <p:cNvSpPr txBox="1"/>
          <p:nvPr/>
        </p:nvSpPr>
        <p:spPr>
          <a:xfrm>
            <a:off x="0" y="40869"/>
            <a:ext cx="8934027" cy="584775"/>
          </a:xfrm>
          <a:prstGeom prst="rect">
            <a:avLst/>
          </a:prstGeom>
          <a:noFill/>
        </p:spPr>
        <p:txBody>
          <a:bodyPr wrap="square" rtlCol="0">
            <a:spAutoFit/>
          </a:bodyPr>
          <a:lstStyle/>
          <a:p>
            <a:r>
              <a:rPr lang="en-US" sz="800" b="1" dirty="0"/>
              <a:t>Fig 3. Relative Abundance of genera that are significantly different by medical exposure.  (A) Feces, (B) Mouth, (C) Nose, (D) Right Arm, (E) Right Hand. </a:t>
            </a:r>
            <a:r>
              <a:rPr lang="en-US" sz="800" dirty="0"/>
              <a:t>Genera were identified by ANCOM log-ratio test; </a:t>
            </a:r>
            <a:r>
              <a:rPr lang="en-US" sz="800" dirty="0" err="1"/>
              <a:t>Ancom</a:t>
            </a:r>
            <a:r>
              <a:rPr lang="en-US" sz="800" dirty="0"/>
              <a:t> W statistics is presented as a side bar. The predicted log-ratio between medium and low exposure group of a significant changed genus were also presented as a side bar with positive values indicating higher in medium exposure group. Genera in the row are ordered by hierarchy clustering based on relative abundance in samples. ((</a:t>
            </a:r>
            <a:r>
              <a:rPr lang="en-US" sz="800" dirty="0">
                <a:solidFill>
                  <a:srgbClr val="FF0000"/>
                </a:solidFill>
              </a:rPr>
              <a:t>Fig </a:t>
            </a:r>
            <a:r>
              <a:rPr lang="en-US" sz="800" dirty="0" err="1">
                <a:solidFill>
                  <a:srgbClr val="FF0000"/>
                </a:solidFill>
              </a:rPr>
              <a:t>Sx</a:t>
            </a:r>
            <a:r>
              <a:rPr lang="en-US" sz="800" dirty="0">
                <a:solidFill>
                  <a:srgbClr val="FF0000"/>
                </a:solidFill>
              </a:rPr>
              <a:t> with LEFSE ROSETA. Taxa aligned to </a:t>
            </a:r>
            <a:r>
              <a:rPr lang="en-US" sz="800" dirty="0" err="1">
                <a:solidFill>
                  <a:srgbClr val="FF0000"/>
                </a:solidFill>
              </a:rPr>
              <a:t>legt</a:t>
            </a:r>
            <a:r>
              <a:rPr lang="en-US" sz="800" dirty="0">
                <a:solidFill>
                  <a:srgbClr val="FF0000"/>
                </a:solidFill>
              </a:rPr>
              <a:t> margin for the heatmap</a:t>
            </a:r>
            <a:r>
              <a:rPr lang="en-US" sz="800" dirty="0"/>
              <a:t>) </a:t>
            </a:r>
            <a:r>
              <a:rPr lang="en-US" sz="800" dirty="0">
                <a:solidFill>
                  <a:srgbClr val="FF0000"/>
                </a:solidFill>
              </a:rPr>
              <a:t>SEPARATE DISSAPEARING FROM INCREASING TAXA TREES</a:t>
            </a:r>
          </a:p>
        </p:txBody>
      </p:sp>
      <p:sp>
        <p:nvSpPr>
          <p:cNvPr id="12" name="TextBox 11">
            <a:extLst>
              <a:ext uri="{FF2B5EF4-FFF2-40B4-BE49-F238E27FC236}">
                <a16:creationId xmlns:a16="http://schemas.microsoft.com/office/drawing/2014/main" id="{27303825-B9B0-7245-986A-8BBD1B1ED27D}"/>
              </a:ext>
            </a:extLst>
          </p:cNvPr>
          <p:cNvSpPr txBox="1"/>
          <p:nvPr/>
        </p:nvSpPr>
        <p:spPr>
          <a:xfrm>
            <a:off x="0" y="502534"/>
            <a:ext cx="795411" cy="261610"/>
          </a:xfrm>
          <a:prstGeom prst="rect">
            <a:avLst/>
          </a:prstGeom>
          <a:noFill/>
        </p:spPr>
        <p:txBody>
          <a:bodyPr wrap="none" rtlCol="0">
            <a:spAutoFit/>
          </a:bodyPr>
          <a:lstStyle/>
          <a:p>
            <a:r>
              <a:rPr lang="en-US" sz="1100" dirty="0"/>
              <a:t>(A) Feces</a:t>
            </a:r>
          </a:p>
        </p:txBody>
      </p:sp>
      <p:sp>
        <p:nvSpPr>
          <p:cNvPr id="14" name="TextBox 13">
            <a:extLst>
              <a:ext uri="{FF2B5EF4-FFF2-40B4-BE49-F238E27FC236}">
                <a16:creationId xmlns:a16="http://schemas.microsoft.com/office/drawing/2014/main" id="{EF52F23B-3A1B-2344-B8AD-F7765B1BB7A1}"/>
              </a:ext>
            </a:extLst>
          </p:cNvPr>
          <p:cNvSpPr txBox="1"/>
          <p:nvPr/>
        </p:nvSpPr>
        <p:spPr>
          <a:xfrm>
            <a:off x="0" y="4536193"/>
            <a:ext cx="9144001" cy="954107"/>
          </a:xfrm>
          <a:prstGeom prst="rect">
            <a:avLst/>
          </a:prstGeom>
          <a:solidFill>
            <a:schemeClr val="bg1"/>
          </a:solid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700" dirty="0"/>
              <a:t>Of 194 genera were identified from fecal microbiota in villagers in 2015; 20 genera were significantly different by exposure.</a:t>
            </a:r>
          </a:p>
          <a:p>
            <a:pPr marL="91440" indent="-182880"/>
            <a:r>
              <a:rPr lang="en-US" sz="700" dirty="0"/>
              <a:t>Changes based on references of the three families that are abundant and did not change in this work, </a:t>
            </a:r>
            <a:r>
              <a:rPr lang="en-US" sz="700" dirty="0" err="1"/>
              <a:t>Prevotellaceae</a:t>
            </a:r>
            <a:r>
              <a:rPr lang="en-US" sz="700" dirty="0"/>
              <a:t>, </a:t>
            </a:r>
            <a:r>
              <a:rPr lang="en-US" sz="700" dirty="0" err="1"/>
              <a:t>Succinivibrionaceae</a:t>
            </a:r>
            <a:r>
              <a:rPr lang="en-US" sz="700" dirty="0"/>
              <a:t>, and </a:t>
            </a:r>
            <a:r>
              <a:rPr lang="en-US" sz="700" dirty="0" err="1"/>
              <a:t>Spirochaetaceae</a:t>
            </a:r>
            <a:endParaRPr lang="en-US" sz="700" dirty="0"/>
          </a:p>
          <a:p>
            <a:pPr marL="91440" indent="-182880"/>
            <a:r>
              <a:rPr lang="en-US" sz="700" dirty="0"/>
              <a:t>DECREASING TAXA: several </a:t>
            </a:r>
            <a:r>
              <a:rPr lang="en-US" sz="700" dirty="0" err="1"/>
              <a:t>Clostidiales</a:t>
            </a:r>
            <a:r>
              <a:rPr lang="en-US" sz="700" dirty="0"/>
              <a:t> (</a:t>
            </a:r>
            <a:r>
              <a:rPr lang="en-US" sz="700" dirty="0" err="1"/>
              <a:t>Lachnospiraceae</a:t>
            </a:r>
            <a:r>
              <a:rPr lang="en-US" sz="700" dirty="0"/>
              <a:t>, </a:t>
            </a:r>
            <a:r>
              <a:rPr lang="en-US" sz="700" dirty="0" err="1"/>
              <a:t>Ruminococcaceae</a:t>
            </a:r>
            <a:r>
              <a:rPr lang="en-US" sz="700" dirty="0"/>
              <a:t>), Mollicutes.RF39 genus, </a:t>
            </a:r>
            <a:r>
              <a:rPr lang="en-US" sz="700" dirty="0" err="1"/>
              <a:t>Dialister</a:t>
            </a:r>
            <a:r>
              <a:rPr lang="en-US" sz="700" dirty="0"/>
              <a:t>, Erysipelotrichaceae-UCG004 genus, </a:t>
            </a:r>
            <a:r>
              <a:rPr lang="en-US" sz="700" dirty="0" err="1"/>
              <a:t>Methanobrevibacter</a:t>
            </a:r>
            <a:endParaRPr lang="en-US" sz="700" dirty="0"/>
          </a:p>
          <a:p>
            <a:pPr marL="91440" indent="-182880"/>
            <a:r>
              <a:rPr lang="en-US" sz="700" dirty="0"/>
              <a:t>INCREASING: Bacteroides, Parabacteroides, </a:t>
            </a:r>
            <a:r>
              <a:rPr lang="en-US" sz="700" dirty="0" err="1"/>
              <a:t>Haemophilus</a:t>
            </a:r>
            <a:r>
              <a:rPr lang="en-US" sz="700" dirty="0"/>
              <a:t>, Enterobacteriaceae, </a:t>
            </a:r>
            <a:r>
              <a:rPr lang="en-US" sz="700" dirty="0" err="1"/>
              <a:t>Odoribacter</a:t>
            </a:r>
            <a:r>
              <a:rPr lang="en-US" sz="700" dirty="0"/>
              <a:t>.</a:t>
            </a:r>
          </a:p>
          <a:p>
            <a:pPr marL="91440" indent="-182880"/>
            <a:endParaRPr lang="en-US" sz="700" dirty="0"/>
          </a:p>
          <a:p>
            <a:pPr marL="91440" indent="-182880"/>
            <a:r>
              <a:rPr lang="en-US" sz="700" dirty="0"/>
              <a:t>DISCUSSION: </a:t>
            </a:r>
            <a:r>
              <a:rPr lang="en-US" sz="700" dirty="0" err="1"/>
              <a:t>Prevotellaceae</a:t>
            </a:r>
            <a:r>
              <a:rPr lang="en-US" sz="700" dirty="0"/>
              <a:t>, </a:t>
            </a:r>
            <a:r>
              <a:rPr lang="en-US" sz="700" dirty="0" err="1"/>
              <a:t>Succinivibrionaceae</a:t>
            </a:r>
            <a:r>
              <a:rPr lang="en-US" sz="700" dirty="0"/>
              <a:t>, and </a:t>
            </a:r>
            <a:r>
              <a:rPr lang="en-US" sz="700" dirty="0" err="1"/>
              <a:t>Spirochaetaceae</a:t>
            </a:r>
            <a:r>
              <a:rPr lang="en-US" sz="700" dirty="0"/>
              <a:t>, which were previously suggested to be more abundant in </a:t>
            </a:r>
            <a:r>
              <a:rPr lang="en-US" sz="700" dirty="0" err="1"/>
              <a:t>Hadza</a:t>
            </a:r>
            <a:r>
              <a:rPr lang="en-US" sz="700" dirty="0"/>
              <a:t> populations (Smits 2017), were among the species that did not change with urban exposure; these species on average constitute of 31.5%(SD=20.3%), 8.25%(SD=12.4%) , 4.54%(SD=8.11%) of total abundance, respectively for </a:t>
            </a:r>
            <a:r>
              <a:rPr lang="en-US" sz="700" dirty="0" err="1"/>
              <a:t>Prevotellaceae</a:t>
            </a:r>
            <a:r>
              <a:rPr lang="en-US" sz="700" dirty="0"/>
              <a:t>, </a:t>
            </a:r>
            <a:r>
              <a:rPr lang="en-US" sz="700" dirty="0" err="1"/>
              <a:t>Succinivibrionaceae</a:t>
            </a:r>
            <a:r>
              <a:rPr lang="en-US" sz="700" dirty="0"/>
              <a:t>, and </a:t>
            </a:r>
            <a:r>
              <a:rPr lang="en-US" sz="700" dirty="0" err="1"/>
              <a:t>Spirochaetaceae</a:t>
            </a:r>
            <a:r>
              <a:rPr lang="en-US" sz="700" dirty="0"/>
              <a:t>.</a:t>
            </a:r>
          </a:p>
          <a:p>
            <a:pPr marL="91440" indent="-182880"/>
            <a:endParaRPr lang="en-US" sz="700" dirty="0"/>
          </a:p>
        </p:txBody>
      </p:sp>
      <p:pic>
        <p:nvPicPr>
          <p:cNvPr id="8" name="Picture 7">
            <a:extLst>
              <a:ext uri="{FF2B5EF4-FFF2-40B4-BE49-F238E27FC236}">
                <a16:creationId xmlns:a16="http://schemas.microsoft.com/office/drawing/2014/main" id="{528974EE-DDF9-7B4E-9072-2FDC84ABD240}"/>
              </a:ext>
            </a:extLst>
          </p:cNvPr>
          <p:cNvPicPr>
            <a:picLocks noChangeAspect="1"/>
          </p:cNvPicPr>
          <p:nvPr/>
        </p:nvPicPr>
        <p:blipFill>
          <a:blip r:embed="rId2"/>
          <a:stretch>
            <a:fillRect/>
          </a:stretch>
        </p:blipFill>
        <p:spPr>
          <a:xfrm>
            <a:off x="58189" y="791833"/>
            <a:ext cx="9144000" cy="3744360"/>
          </a:xfrm>
          <a:prstGeom prst="rect">
            <a:avLst/>
          </a:prstGeom>
        </p:spPr>
      </p:pic>
    </p:spTree>
    <p:extLst>
      <p:ext uri="{BB962C8B-B14F-4D97-AF65-F5344CB8AC3E}">
        <p14:creationId xmlns:p14="http://schemas.microsoft.com/office/powerpoint/2010/main" val="655180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74184"/>
            <a:ext cx="801823" cy="261610"/>
          </a:xfrm>
          <a:prstGeom prst="rect">
            <a:avLst/>
          </a:prstGeom>
          <a:noFill/>
        </p:spPr>
        <p:txBody>
          <a:bodyPr wrap="none" rtlCol="0">
            <a:spAutoFit/>
          </a:bodyPr>
          <a:lstStyle/>
          <a:p>
            <a:r>
              <a:rPr lang="en-US" sz="1100" dirty="0"/>
              <a:t>(B) Mouth</a:t>
            </a:r>
          </a:p>
        </p:txBody>
      </p:sp>
      <p:sp>
        <p:nvSpPr>
          <p:cNvPr id="14" name="TextBox 13">
            <a:extLst>
              <a:ext uri="{FF2B5EF4-FFF2-40B4-BE49-F238E27FC236}">
                <a16:creationId xmlns:a16="http://schemas.microsoft.com/office/drawing/2014/main" id="{EF52F23B-3A1B-2344-B8AD-F7765B1BB7A1}"/>
              </a:ext>
            </a:extLst>
          </p:cNvPr>
          <p:cNvSpPr txBox="1"/>
          <p:nvPr/>
        </p:nvSpPr>
        <p:spPr>
          <a:xfrm>
            <a:off x="0" y="3379994"/>
            <a:ext cx="9144000" cy="1107996"/>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78 genera were identified from oral microbiota in villagers in 2015; 15 genera were significantly different.</a:t>
            </a:r>
          </a:p>
          <a:p>
            <a:pPr marL="91440" indent="-182880"/>
            <a:r>
              <a:rPr lang="en-US" sz="1100" dirty="0"/>
              <a:t>Decreasing taxa: Fusobacterium, Campylobacter, </a:t>
            </a:r>
            <a:r>
              <a:rPr lang="en-US" sz="1100" dirty="0" err="1"/>
              <a:t>Cornybacterium</a:t>
            </a:r>
            <a:r>
              <a:rPr lang="en-US" sz="1100" dirty="0"/>
              <a:t>,  </a:t>
            </a:r>
            <a:r>
              <a:rPr lang="en-US" sz="1100" dirty="0" err="1"/>
              <a:t>Lachnoanaerobaculum</a:t>
            </a:r>
            <a:r>
              <a:rPr lang="en-US" sz="1100" dirty="0"/>
              <a:t>, </a:t>
            </a:r>
            <a:r>
              <a:rPr lang="en-US" sz="1100" dirty="0" err="1"/>
              <a:t>Tannerrella</a:t>
            </a:r>
            <a:r>
              <a:rPr lang="en-US" sz="1100" dirty="0"/>
              <a:t>, Treponema, and several </a:t>
            </a:r>
            <a:r>
              <a:rPr lang="en-US" sz="1100" dirty="0" err="1"/>
              <a:t>Prevotella</a:t>
            </a:r>
            <a:endParaRPr lang="en-US" sz="1100" dirty="0"/>
          </a:p>
          <a:p>
            <a:pPr marL="91440" indent="-182880"/>
            <a:r>
              <a:rPr lang="en-US" sz="1100" dirty="0"/>
              <a:t>Increasing taxa: </a:t>
            </a:r>
            <a:r>
              <a:rPr lang="en-US" sz="1100" dirty="0" err="1"/>
              <a:t>Bergeyella</a:t>
            </a:r>
            <a:r>
              <a:rPr lang="en-US" sz="1100" dirty="0"/>
              <a:t> slightly increased in medium exposure.</a:t>
            </a:r>
          </a:p>
          <a:p>
            <a:pPr marL="91440" indent="-182880"/>
            <a:endParaRPr lang="en-US" sz="1100" dirty="0"/>
          </a:p>
          <a:p>
            <a:pPr marL="91440" indent="-182880"/>
            <a:r>
              <a:rPr lang="en-US" sz="1100" dirty="0"/>
              <a:t>Discussion: </a:t>
            </a:r>
            <a:r>
              <a:rPr lang="en-US" sz="1100" dirty="0" err="1"/>
              <a:t>Haemophilus</a:t>
            </a:r>
            <a:r>
              <a:rPr lang="en-US" sz="1100" dirty="0"/>
              <a:t> and Neisseria, which were previously suggested to be part of core oral microbiome (Li 2014), were among the species that did not change with urban exposure; these species on average constitute of 13.2%(SD=9.3%), 9.1%(SD=7.7%) of total abundance</a:t>
            </a:r>
          </a:p>
        </p:txBody>
      </p:sp>
      <p:pic>
        <p:nvPicPr>
          <p:cNvPr id="8" name="Picture 7">
            <a:extLst>
              <a:ext uri="{FF2B5EF4-FFF2-40B4-BE49-F238E27FC236}">
                <a16:creationId xmlns:a16="http://schemas.microsoft.com/office/drawing/2014/main" id="{8B1D49D0-F7C4-4E49-A628-0180E9212C17}"/>
              </a:ext>
            </a:extLst>
          </p:cNvPr>
          <p:cNvPicPr>
            <a:picLocks noChangeAspect="1"/>
          </p:cNvPicPr>
          <p:nvPr/>
        </p:nvPicPr>
        <p:blipFill>
          <a:blip r:embed="rId3"/>
          <a:stretch>
            <a:fillRect/>
          </a:stretch>
        </p:blipFill>
        <p:spPr>
          <a:xfrm>
            <a:off x="8311" y="426799"/>
            <a:ext cx="9144000" cy="2862190"/>
          </a:xfrm>
          <a:prstGeom prst="rect">
            <a:avLst/>
          </a:prstGeom>
        </p:spPr>
      </p:pic>
    </p:spTree>
    <p:extLst>
      <p:ext uri="{BB962C8B-B14F-4D97-AF65-F5344CB8AC3E}">
        <p14:creationId xmlns:p14="http://schemas.microsoft.com/office/powerpoint/2010/main" val="3159395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81382"/>
            <a:ext cx="748923" cy="261610"/>
          </a:xfrm>
          <a:prstGeom prst="rect">
            <a:avLst/>
          </a:prstGeom>
          <a:noFill/>
        </p:spPr>
        <p:txBody>
          <a:bodyPr wrap="none" rtlCol="0">
            <a:spAutoFit/>
          </a:bodyPr>
          <a:lstStyle/>
          <a:p>
            <a:r>
              <a:rPr lang="en-US" sz="1100" dirty="0"/>
              <a:t>(C) Nose</a:t>
            </a:r>
          </a:p>
        </p:txBody>
      </p:sp>
      <p:sp>
        <p:nvSpPr>
          <p:cNvPr id="14" name="TextBox 13">
            <a:extLst>
              <a:ext uri="{FF2B5EF4-FFF2-40B4-BE49-F238E27FC236}">
                <a16:creationId xmlns:a16="http://schemas.microsoft.com/office/drawing/2014/main" id="{EF52F23B-3A1B-2344-B8AD-F7765B1BB7A1}"/>
              </a:ext>
            </a:extLst>
          </p:cNvPr>
          <p:cNvSpPr txBox="1"/>
          <p:nvPr/>
        </p:nvSpPr>
        <p:spPr>
          <a:xfrm>
            <a:off x="66501" y="3877249"/>
            <a:ext cx="9144000" cy="161582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195 genera were identified from nasal microbiota in villagers in 2015; 18 genera were significantly different</a:t>
            </a:r>
          </a:p>
          <a:p>
            <a:pPr marL="91440" indent="-182880"/>
            <a:r>
              <a:rPr lang="en-US" sz="1100" dirty="0"/>
              <a:t>Decreasing taxa: genera from families </a:t>
            </a:r>
            <a:r>
              <a:rPr lang="en-US" sz="1100" dirty="0" err="1"/>
              <a:t>Leuconostocaceae</a:t>
            </a:r>
            <a:r>
              <a:rPr lang="en-US" sz="1100" dirty="0"/>
              <a:t>, several Actinobacteria genus including Cornybacterium.1, Moraxella, </a:t>
            </a:r>
            <a:r>
              <a:rPr lang="en-US" sz="1100" dirty="0" err="1"/>
              <a:t>Dolosigranulum</a:t>
            </a:r>
            <a:endParaRPr lang="en-US" sz="1100" dirty="0"/>
          </a:p>
          <a:p>
            <a:pPr marL="91440" indent="-182880"/>
            <a:r>
              <a:rPr lang="en-US" sz="1100" dirty="0"/>
              <a:t>Increasing taxa: </a:t>
            </a:r>
            <a:r>
              <a:rPr lang="en-US" sz="1100" dirty="0" err="1"/>
              <a:t>Rothia</a:t>
            </a:r>
            <a:r>
              <a:rPr lang="en-US" sz="1100" dirty="0"/>
              <a:t>, </a:t>
            </a:r>
            <a:r>
              <a:rPr lang="en-US" sz="1100" dirty="0" err="1"/>
              <a:t>Roseomonas</a:t>
            </a:r>
            <a:r>
              <a:rPr lang="en-US" sz="1100" dirty="0"/>
              <a:t>, </a:t>
            </a:r>
            <a:r>
              <a:rPr lang="en-US" sz="1100" dirty="0" err="1"/>
              <a:t>Halococcus</a:t>
            </a:r>
            <a:r>
              <a:rPr lang="en-US" sz="1100" dirty="0"/>
              <a:t>, </a:t>
            </a:r>
            <a:r>
              <a:rPr lang="en-US" sz="1100" dirty="0" err="1"/>
              <a:t>Flavisolibacter</a:t>
            </a:r>
            <a:r>
              <a:rPr lang="en-US" sz="1100" dirty="0"/>
              <a:t>, </a:t>
            </a:r>
            <a:r>
              <a:rPr lang="en-US" sz="1100" dirty="0" err="1"/>
              <a:t>Janibacter</a:t>
            </a:r>
            <a:r>
              <a:rPr lang="en-US" sz="1100" dirty="0"/>
              <a:t>, a </a:t>
            </a:r>
            <a:r>
              <a:rPr lang="en-US" sz="1100" dirty="0" err="1"/>
              <a:t>Pseudonocardiaceae</a:t>
            </a:r>
            <a:r>
              <a:rPr lang="en-US" sz="1100" dirty="0"/>
              <a:t> genus.</a:t>
            </a:r>
          </a:p>
          <a:p>
            <a:pPr marL="91440" indent="-182880"/>
            <a:endParaRPr lang="en-US" sz="1100" dirty="0"/>
          </a:p>
          <a:p>
            <a:pPr marL="91440" indent="-182880"/>
            <a:r>
              <a:rPr lang="en-US" sz="1100" dirty="0"/>
              <a:t>Discussion: Among those genus common appeared in healthy human nasal microbiome (</a:t>
            </a:r>
            <a:r>
              <a:rPr lang="en-US" sz="1100" dirty="0" err="1"/>
              <a:t>Kumpitsch</a:t>
            </a:r>
            <a:r>
              <a:rPr lang="en-US" sz="1100" dirty="0"/>
              <a:t> 2019), Staphylococcus, Streptococcus did not change and constitute a significant portion of total abundance; these species on average constitute of  6.1%(SD=10.4%), 10.3%(SD=14.3%) of total abundance.</a:t>
            </a:r>
          </a:p>
          <a:p>
            <a:pPr marL="91440" indent="-182880"/>
            <a:endParaRPr lang="en-US" sz="1100" dirty="0"/>
          </a:p>
        </p:txBody>
      </p:sp>
      <p:pic>
        <p:nvPicPr>
          <p:cNvPr id="9" name="Picture 8">
            <a:extLst>
              <a:ext uri="{FF2B5EF4-FFF2-40B4-BE49-F238E27FC236}">
                <a16:creationId xmlns:a16="http://schemas.microsoft.com/office/drawing/2014/main" id="{2C2BE25F-6D40-8A48-923E-087AAD491508}"/>
              </a:ext>
            </a:extLst>
          </p:cNvPr>
          <p:cNvPicPr>
            <a:picLocks noChangeAspect="1"/>
          </p:cNvPicPr>
          <p:nvPr/>
        </p:nvPicPr>
        <p:blipFill>
          <a:blip r:embed="rId3"/>
          <a:stretch>
            <a:fillRect/>
          </a:stretch>
        </p:blipFill>
        <p:spPr>
          <a:xfrm>
            <a:off x="0" y="342992"/>
            <a:ext cx="9144000" cy="3534257"/>
          </a:xfrm>
          <a:prstGeom prst="rect">
            <a:avLst/>
          </a:prstGeom>
        </p:spPr>
      </p:pic>
    </p:spTree>
    <p:extLst>
      <p:ext uri="{BB962C8B-B14F-4D97-AF65-F5344CB8AC3E}">
        <p14:creationId xmlns:p14="http://schemas.microsoft.com/office/powerpoint/2010/main" val="786811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81382"/>
            <a:ext cx="1045479" cy="261610"/>
          </a:xfrm>
          <a:prstGeom prst="rect">
            <a:avLst/>
          </a:prstGeom>
          <a:noFill/>
        </p:spPr>
        <p:txBody>
          <a:bodyPr wrap="none" rtlCol="0">
            <a:spAutoFit/>
          </a:bodyPr>
          <a:lstStyle/>
          <a:p>
            <a:r>
              <a:rPr lang="en-US" sz="1100" dirty="0"/>
              <a:t>(D) Right Arm</a:t>
            </a:r>
          </a:p>
        </p:txBody>
      </p:sp>
      <p:sp>
        <p:nvSpPr>
          <p:cNvPr id="14" name="TextBox 13">
            <a:extLst>
              <a:ext uri="{FF2B5EF4-FFF2-40B4-BE49-F238E27FC236}">
                <a16:creationId xmlns:a16="http://schemas.microsoft.com/office/drawing/2014/main" id="{EF52F23B-3A1B-2344-B8AD-F7765B1BB7A1}"/>
              </a:ext>
            </a:extLst>
          </p:cNvPr>
          <p:cNvSpPr txBox="1"/>
          <p:nvPr/>
        </p:nvSpPr>
        <p:spPr>
          <a:xfrm>
            <a:off x="66501" y="5622921"/>
            <a:ext cx="9144000" cy="769441"/>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518 genera were identified from right arm microbiota in villagers in 2015; 53 genus were significantly different</a:t>
            </a:r>
          </a:p>
          <a:p>
            <a:pPr marL="91440" indent="-182880"/>
            <a:r>
              <a:rPr lang="en-US" sz="1100" dirty="0"/>
              <a:t>Decreasing taxa: mainly genera from Actinobacteria</a:t>
            </a:r>
          </a:p>
          <a:p>
            <a:pPr marL="91440" indent="-182880"/>
            <a:r>
              <a:rPr lang="en-US" sz="1100" dirty="0"/>
              <a:t>Increasing taxa: many Actinobacteria genera, and several </a:t>
            </a:r>
            <a:r>
              <a:rPr lang="en-US" sz="1100" dirty="0" err="1"/>
              <a:t>Oxyphotobacteria</a:t>
            </a:r>
            <a:r>
              <a:rPr lang="en-US" sz="1100" dirty="0"/>
              <a:t> genera.</a:t>
            </a:r>
          </a:p>
          <a:p>
            <a:pPr marL="91440" indent="-182880"/>
            <a:endParaRPr lang="en-US" sz="1100" dirty="0"/>
          </a:p>
        </p:txBody>
      </p:sp>
      <p:pic>
        <p:nvPicPr>
          <p:cNvPr id="3" name="Picture 2">
            <a:extLst>
              <a:ext uri="{FF2B5EF4-FFF2-40B4-BE49-F238E27FC236}">
                <a16:creationId xmlns:a16="http://schemas.microsoft.com/office/drawing/2014/main" id="{98711E64-ABBD-D049-B883-CFBD793CD14D}"/>
              </a:ext>
            </a:extLst>
          </p:cNvPr>
          <p:cNvPicPr>
            <a:picLocks noChangeAspect="1"/>
          </p:cNvPicPr>
          <p:nvPr/>
        </p:nvPicPr>
        <p:blipFill>
          <a:blip r:embed="rId3"/>
          <a:stretch>
            <a:fillRect/>
          </a:stretch>
        </p:blipFill>
        <p:spPr>
          <a:xfrm>
            <a:off x="212391" y="342992"/>
            <a:ext cx="5357136" cy="5319097"/>
          </a:xfrm>
          <a:prstGeom prst="rect">
            <a:avLst/>
          </a:prstGeom>
        </p:spPr>
      </p:pic>
    </p:spTree>
    <p:extLst>
      <p:ext uri="{BB962C8B-B14F-4D97-AF65-F5344CB8AC3E}">
        <p14:creationId xmlns:p14="http://schemas.microsoft.com/office/powerpoint/2010/main" val="727608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7303825-B9B0-7245-986A-8BBD1B1ED27D}"/>
              </a:ext>
            </a:extLst>
          </p:cNvPr>
          <p:cNvSpPr txBox="1"/>
          <p:nvPr/>
        </p:nvSpPr>
        <p:spPr>
          <a:xfrm>
            <a:off x="0" y="81382"/>
            <a:ext cx="1117614" cy="261610"/>
          </a:xfrm>
          <a:prstGeom prst="rect">
            <a:avLst/>
          </a:prstGeom>
          <a:noFill/>
        </p:spPr>
        <p:txBody>
          <a:bodyPr wrap="none" rtlCol="0">
            <a:spAutoFit/>
          </a:bodyPr>
          <a:lstStyle/>
          <a:p>
            <a:r>
              <a:rPr lang="en-US" sz="1100" dirty="0"/>
              <a:t>(E) Right Hand</a:t>
            </a:r>
          </a:p>
        </p:txBody>
      </p:sp>
      <p:sp>
        <p:nvSpPr>
          <p:cNvPr id="14" name="TextBox 13">
            <a:extLst>
              <a:ext uri="{FF2B5EF4-FFF2-40B4-BE49-F238E27FC236}">
                <a16:creationId xmlns:a16="http://schemas.microsoft.com/office/drawing/2014/main" id="{EF52F23B-3A1B-2344-B8AD-F7765B1BB7A1}"/>
              </a:ext>
            </a:extLst>
          </p:cNvPr>
          <p:cNvSpPr txBox="1"/>
          <p:nvPr/>
        </p:nvSpPr>
        <p:spPr>
          <a:xfrm>
            <a:off x="4119480" y="485656"/>
            <a:ext cx="4933081" cy="43088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91440" indent="-182880"/>
            <a:r>
              <a:rPr lang="en-US" sz="1100" dirty="0"/>
              <a:t>A total of 503 genera were identified from right hand microbiota in villagers in 2015; 87 genus were significantly different</a:t>
            </a:r>
          </a:p>
        </p:txBody>
      </p:sp>
      <p:pic>
        <p:nvPicPr>
          <p:cNvPr id="4" name="Picture 3">
            <a:extLst>
              <a:ext uri="{FF2B5EF4-FFF2-40B4-BE49-F238E27FC236}">
                <a16:creationId xmlns:a16="http://schemas.microsoft.com/office/drawing/2014/main" id="{C31825A0-4FD2-FC40-822B-B1A5982EDDA0}"/>
              </a:ext>
            </a:extLst>
          </p:cNvPr>
          <p:cNvPicPr>
            <a:picLocks noChangeAspect="1"/>
          </p:cNvPicPr>
          <p:nvPr/>
        </p:nvPicPr>
        <p:blipFill>
          <a:blip r:embed="rId3"/>
          <a:stretch>
            <a:fillRect/>
          </a:stretch>
        </p:blipFill>
        <p:spPr>
          <a:xfrm>
            <a:off x="66501" y="342992"/>
            <a:ext cx="4144418" cy="6433626"/>
          </a:xfrm>
          <a:prstGeom prst="rect">
            <a:avLst/>
          </a:prstGeom>
        </p:spPr>
      </p:pic>
    </p:spTree>
    <p:extLst>
      <p:ext uri="{BB962C8B-B14F-4D97-AF65-F5344CB8AC3E}">
        <p14:creationId xmlns:p14="http://schemas.microsoft.com/office/powerpoint/2010/main" val="1724726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text on a white background&#10;&#10;Description automatically generated">
            <a:extLst>
              <a:ext uri="{FF2B5EF4-FFF2-40B4-BE49-F238E27FC236}">
                <a16:creationId xmlns:a16="http://schemas.microsoft.com/office/drawing/2014/main" id="{FA2F18E4-E6FD-451E-92EB-BB85022EE391}"/>
              </a:ext>
            </a:extLst>
          </p:cNvPr>
          <p:cNvPicPr>
            <a:picLocks noChangeAspect="1"/>
          </p:cNvPicPr>
          <p:nvPr/>
        </p:nvPicPr>
        <p:blipFill rotWithShape="1">
          <a:blip r:embed="rId2">
            <a:extLst>
              <a:ext uri="{28A0092B-C50C-407E-A947-70E740481C1C}">
                <a14:useLocalDpi xmlns:a14="http://schemas.microsoft.com/office/drawing/2010/main" val="0"/>
              </a:ext>
            </a:extLst>
          </a:blip>
          <a:srcRect r="-250"/>
          <a:stretch/>
        </p:blipFill>
        <p:spPr>
          <a:xfrm>
            <a:off x="774568" y="1252582"/>
            <a:ext cx="2553788" cy="1910581"/>
          </a:xfrm>
          <a:prstGeom prst="rect">
            <a:avLst/>
          </a:prstGeom>
        </p:spPr>
      </p:pic>
      <p:sp>
        <p:nvSpPr>
          <p:cNvPr id="8" name="TextBox 7">
            <a:extLst>
              <a:ext uri="{FF2B5EF4-FFF2-40B4-BE49-F238E27FC236}">
                <a16:creationId xmlns:a16="http://schemas.microsoft.com/office/drawing/2014/main" id="{180B695A-D5A4-45A7-B2F1-9A68D03FA8A2}"/>
              </a:ext>
            </a:extLst>
          </p:cNvPr>
          <p:cNvSpPr txBox="1"/>
          <p:nvPr/>
        </p:nvSpPr>
        <p:spPr>
          <a:xfrm>
            <a:off x="3252007" y="1240513"/>
            <a:ext cx="3550363" cy="715581"/>
          </a:xfrm>
          <a:prstGeom prst="rect">
            <a:avLst/>
          </a:prstGeom>
          <a:noFill/>
        </p:spPr>
        <p:txBody>
          <a:bodyPr wrap="square" rtlCol="0">
            <a:spAutoFit/>
          </a:bodyPr>
          <a:lstStyle/>
          <a:p>
            <a:r>
              <a:rPr lang="en-US" altLang="zh-CN" sz="1350" dirty="0">
                <a:solidFill>
                  <a:srgbClr val="0000FF"/>
                </a:solidFill>
              </a:rPr>
              <a:t>Alpha diversity tends to be higher in </a:t>
            </a:r>
            <a:r>
              <a:rPr lang="en-US" altLang="zh-CN" sz="1350" i="1" dirty="0" err="1">
                <a:solidFill>
                  <a:srgbClr val="0000FF"/>
                </a:solidFill>
              </a:rPr>
              <a:t>Blastocystis</a:t>
            </a:r>
            <a:r>
              <a:rPr lang="en-US" altLang="zh-CN" sz="1350" dirty="0">
                <a:solidFill>
                  <a:srgbClr val="0000FF"/>
                </a:solidFill>
              </a:rPr>
              <a:t> positive subjects, significant in the 0-3 and 8-18y age groups  </a:t>
            </a:r>
          </a:p>
        </p:txBody>
      </p:sp>
      <p:sp>
        <p:nvSpPr>
          <p:cNvPr id="6" name="Title 1">
            <a:extLst>
              <a:ext uri="{FF2B5EF4-FFF2-40B4-BE49-F238E27FC236}">
                <a16:creationId xmlns:a16="http://schemas.microsoft.com/office/drawing/2014/main" id="{C7014388-BBB6-4E87-97B5-E138C91E5F78}"/>
              </a:ext>
            </a:extLst>
          </p:cNvPr>
          <p:cNvSpPr txBox="1">
            <a:spLocks/>
          </p:cNvSpPr>
          <p:nvPr/>
        </p:nvSpPr>
        <p:spPr>
          <a:xfrm>
            <a:off x="0" y="238092"/>
            <a:ext cx="9144000" cy="385183"/>
          </a:xfrm>
          <a:prstGeom prst="rect">
            <a:avLst/>
          </a:prstGeom>
        </p:spPr>
        <p:txBody>
          <a:bodyPr vert="horz" lIns="68580" tIns="34290" rIns="68580" bIns="3429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dirty="0"/>
              <a:t>Fig 4. (A)Alpha diversity of fecal microbiota by </a:t>
            </a:r>
            <a:r>
              <a:rPr lang="en-US" altLang="zh-CN" sz="1800" b="1" i="1" dirty="0"/>
              <a:t>Blastocystis</a:t>
            </a:r>
            <a:r>
              <a:rPr lang="en-US" altLang="zh-CN" sz="1800" b="1" dirty="0"/>
              <a:t> status and age group. (B) Relative abundance of fecal bacteria that significantly differ by </a:t>
            </a:r>
            <a:r>
              <a:rPr lang="en-US" altLang="zh-CN" sz="1800" b="1" i="1" dirty="0" err="1"/>
              <a:t>Blastocistis</a:t>
            </a:r>
            <a:r>
              <a:rPr lang="en-US" altLang="zh-CN" sz="1800" b="1" dirty="0"/>
              <a:t> status </a:t>
            </a:r>
            <a:endParaRPr lang="en-US" altLang="zh-CN" sz="1800" dirty="0"/>
          </a:p>
        </p:txBody>
      </p:sp>
      <p:pic>
        <p:nvPicPr>
          <p:cNvPr id="9" name="Picture 8" descr="A screenshot of a computer&#10;&#10;Description automatically generated">
            <a:extLst>
              <a:ext uri="{FF2B5EF4-FFF2-40B4-BE49-F238E27FC236}">
                <a16:creationId xmlns:a16="http://schemas.microsoft.com/office/drawing/2014/main" id="{889B4E7C-1774-DB49-910F-3268E3E471A0}"/>
              </a:ext>
            </a:extLst>
          </p:cNvPr>
          <p:cNvPicPr>
            <a:picLocks noChangeAspect="1"/>
          </p:cNvPicPr>
          <p:nvPr/>
        </p:nvPicPr>
        <p:blipFill rotWithShape="1">
          <a:blip r:embed="rId3">
            <a:extLst>
              <a:ext uri="{28A0092B-C50C-407E-A947-70E740481C1C}">
                <a14:useLocalDpi xmlns:a14="http://schemas.microsoft.com/office/drawing/2010/main" val="0"/>
              </a:ext>
            </a:extLst>
          </a:blip>
          <a:srcRect l="1238" r="55732"/>
          <a:stretch/>
        </p:blipFill>
        <p:spPr>
          <a:xfrm>
            <a:off x="855043" y="3214707"/>
            <a:ext cx="2928580" cy="2600006"/>
          </a:xfrm>
          <a:prstGeom prst="rect">
            <a:avLst/>
          </a:prstGeom>
        </p:spPr>
      </p:pic>
      <p:graphicFrame>
        <p:nvGraphicFramePr>
          <p:cNvPr id="10" name="Table 9">
            <a:extLst>
              <a:ext uri="{FF2B5EF4-FFF2-40B4-BE49-F238E27FC236}">
                <a16:creationId xmlns:a16="http://schemas.microsoft.com/office/drawing/2014/main" id="{98FE36A3-2337-964E-BE3F-D2183F25FC24}"/>
              </a:ext>
            </a:extLst>
          </p:cNvPr>
          <p:cNvGraphicFramePr>
            <a:graphicFrameLocks noGrp="1"/>
          </p:cNvGraphicFramePr>
          <p:nvPr/>
        </p:nvGraphicFramePr>
        <p:xfrm>
          <a:off x="3820242" y="3185847"/>
          <a:ext cx="4271450" cy="2605067"/>
        </p:xfrm>
        <a:graphic>
          <a:graphicData uri="http://schemas.openxmlformats.org/drawingml/2006/table">
            <a:tbl>
              <a:tblPr>
                <a:tableStyleId>{5940675A-B579-460E-94D1-54222C63F5DA}</a:tableStyleId>
              </a:tblPr>
              <a:tblGrid>
                <a:gridCol w="646221">
                  <a:extLst>
                    <a:ext uri="{9D8B030D-6E8A-4147-A177-3AD203B41FA5}">
                      <a16:colId xmlns:a16="http://schemas.microsoft.com/office/drawing/2014/main" val="2784882968"/>
                    </a:ext>
                  </a:extLst>
                </a:gridCol>
                <a:gridCol w="679730">
                  <a:extLst>
                    <a:ext uri="{9D8B030D-6E8A-4147-A177-3AD203B41FA5}">
                      <a16:colId xmlns:a16="http://schemas.microsoft.com/office/drawing/2014/main" val="3260070685"/>
                    </a:ext>
                  </a:extLst>
                </a:gridCol>
                <a:gridCol w="1173344">
                  <a:extLst>
                    <a:ext uri="{9D8B030D-6E8A-4147-A177-3AD203B41FA5}">
                      <a16:colId xmlns:a16="http://schemas.microsoft.com/office/drawing/2014/main" val="712358317"/>
                    </a:ext>
                  </a:extLst>
                </a:gridCol>
                <a:gridCol w="1105134">
                  <a:extLst>
                    <a:ext uri="{9D8B030D-6E8A-4147-A177-3AD203B41FA5}">
                      <a16:colId xmlns:a16="http://schemas.microsoft.com/office/drawing/2014/main" val="59765342"/>
                    </a:ext>
                  </a:extLst>
                </a:gridCol>
                <a:gridCol w="667021">
                  <a:extLst>
                    <a:ext uri="{9D8B030D-6E8A-4147-A177-3AD203B41FA5}">
                      <a16:colId xmlns:a16="http://schemas.microsoft.com/office/drawing/2014/main" val="2191228331"/>
                    </a:ext>
                  </a:extLst>
                </a:gridCol>
              </a:tblGrid>
              <a:tr h="162377">
                <a:tc>
                  <a:txBody>
                    <a:bodyPr/>
                    <a:lstStyle/>
                    <a:p>
                      <a:pPr algn="l" fontAlgn="b"/>
                      <a:r>
                        <a:rPr lang="en-US" sz="500" b="0" u="none" strike="noStrike" dirty="0">
                          <a:solidFill>
                            <a:srgbClr val="000000"/>
                          </a:solidFill>
                          <a:effectLst/>
                        </a:rPr>
                        <a:t>Phylum</a:t>
                      </a:r>
                      <a:endParaRPr lang="en-US" sz="500" b="0" i="0" u="none" strike="noStrike" dirty="0">
                        <a:solidFill>
                          <a:srgbClr val="00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0000"/>
                          </a:solidFill>
                          <a:effectLst/>
                        </a:rPr>
                        <a:t>Order</a:t>
                      </a:r>
                      <a:endParaRPr lang="en-US" sz="500" b="0" i="0" u="none" strike="noStrike" dirty="0">
                        <a:solidFill>
                          <a:srgbClr val="00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0000"/>
                          </a:solidFill>
                          <a:effectLst/>
                          <a:latin typeface="Calibri" panose="020F0502020204030204" pitchFamily="34" charset="0"/>
                        </a:rPr>
                        <a:t>Family</a:t>
                      </a:r>
                    </a:p>
                  </a:txBody>
                  <a:tcPr marL="2357" marR="2357" marT="2357" marB="0" anchor="ctr"/>
                </a:tc>
                <a:tc>
                  <a:txBody>
                    <a:bodyPr/>
                    <a:lstStyle/>
                    <a:p>
                      <a:pPr algn="l" fontAlgn="b"/>
                      <a:r>
                        <a:rPr lang="en-US" sz="500" b="0" u="none" strike="noStrike" dirty="0">
                          <a:solidFill>
                            <a:srgbClr val="000000"/>
                          </a:solidFill>
                          <a:effectLst/>
                        </a:rPr>
                        <a:t>Genus</a:t>
                      </a:r>
                      <a:endParaRPr lang="en-US" sz="500" b="0" i="0" u="none" strike="noStrike" dirty="0">
                        <a:solidFill>
                          <a:srgbClr val="000000"/>
                        </a:solidFill>
                        <a:effectLst/>
                        <a:latin typeface="Calibri" panose="020F0502020204030204" pitchFamily="34" charset="0"/>
                      </a:endParaRPr>
                    </a:p>
                  </a:txBody>
                  <a:tcPr marL="2357" marR="2357" marT="2357" marB="0" anchor="ctr"/>
                </a:tc>
                <a:tc>
                  <a:txBody>
                    <a:bodyPr/>
                    <a:lstStyle/>
                    <a:p>
                      <a:pPr algn="ctr" fontAlgn="b"/>
                      <a:r>
                        <a:rPr lang="en-US" sz="500" b="0" u="none" strike="noStrike" dirty="0">
                          <a:solidFill>
                            <a:srgbClr val="000000"/>
                          </a:solidFill>
                          <a:effectLst/>
                        </a:rPr>
                        <a:t>log2Ratio</a:t>
                      </a:r>
                    </a:p>
                    <a:p>
                      <a:pPr algn="ctr" fontAlgn="b"/>
                      <a:r>
                        <a:rPr lang="en-US" sz="500" b="0" i="0" u="none" strike="noStrike" dirty="0">
                          <a:solidFill>
                            <a:srgbClr val="000000"/>
                          </a:solidFill>
                          <a:effectLst/>
                          <a:latin typeface="Calibri" panose="020F0502020204030204" pitchFamily="34" charset="0"/>
                        </a:rPr>
                        <a:t>(</a:t>
                      </a:r>
                      <a:r>
                        <a:rPr lang="en-US" altLang="zh-CN" sz="500" b="0" i="0" u="none" strike="noStrike" dirty="0">
                          <a:solidFill>
                            <a:srgbClr val="000000"/>
                          </a:solidFill>
                          <a:effectLst/>
                          <a:latin typeface="Calibri" panose="020F0502020204030204" pitchFamily="34" charset="0"/>
                        </a:rPr>
                        <a:t>Positive/Negative</a:t>
                      </a:r>
                      <a:r>
                        <a:rPr lang="en-US" sz="500" b="0" i="0" u="none" strike="noStrike" dirty="0">
                          <a:solidFill>
                            <a:srgbClr val="000000"/>
                          </a:solidFill>
                          <a:effectLst/>
                          <a:latin typeface="Calibri" panose="020F0502020204030204" pitchFamily="34" charset="0"/>
                        </a:rPr>
                        <a:t>)</a:t>
                      </a:r>
                    </a:p>
                  </a:txBody>
                  <a:tcPr marL="2357" marR="2357" marT="2357" marB="0" anchor="ctr"/>
                </a:tc>
                <a:extLst>
                  <a:ext uri="{0D108BD9-81ED-4DB2-BD59-A6C34878D82A}">
                    <a16:rowId xmlns:a16="http://schemas.microsoft.com/office/drawing/2014/main" val="2778344901"/>
                  </a:ext>
                </a:extLst>
              </a:tr>
              <a:tr h="90470">
                <a:tc>
                  <a:txBody>
                    <a:bodyPr/>
                    <a:lstStyle/>
                    <a:p>
                      <a:pPr algn="l" fontAlgn="b"/>
                      <a:r>
                        <a:rPr lang="en-US" sz="500" b="0" u="none" strike="noStrike" dirty="0">
                          <a:solidFill>
                            <a:srgbClr val="00B050"/>
                          </a:solidFill>
                          <a:effectLst/>
                        </a:rPr>
                        <a:t>Actinobacteria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Bifidobacteriales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Bifidobacteriaceae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Bifidobacterium</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B050"/>
                          </a:solidFill>
                          <a:effectLst/>
                          <a:latin typeface="Calibri" panose="020F0502020204030204" pitchFamily="34" charset="0"/>
                        </a:rPr>
                        <a:t>-4.10</a:t>
                      </a:r>
                    </a:p>
                  </a:txBody>
                  <a:tcPr marL="7144" marR="7144" marT="7144" marB="0" anchor="ctr"/>
                </a:tc>
                <a:extLst>
                  <a:ext uri="{0D108BD9-81ED-4DB2-BD59-A6C34878D82A}">
                    <a16:rowId xmlns:a16="http://schemas.microsoft.com/office/drawing/2014/main" val="778869553"/>
                  </a:ext>
                </a:extLst>
              </a:tr>
              <a:tr h="90470">
                <a:tc>
                  <a:txBody>
                    <a:bodyPr/>
                    <a:lstStyle/>
                    <a:p>
                      <a:pPr algn="l" fontAlgn="b"/>
                      <a:r>
                        <a:rPr lang="en-US" sz="500" b="0" u="none" strike="noStrike" dirty="0">
                          <a:solidFill>
                            <a:srgbClr val="00B050"/>
                          </a:solidFill>
                          <a:effectLst/>
                        </a:rPr>
                        <a:t>Firmicutes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Lactobacillaceae</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Lactobacillus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-4.55</a:t>
                      </a:r>
                    </a:p>
                  </a:txBody>
                  <a:tcPr marL="7144" marR="7144" marT="7144" marB="0" anchor="ctr"/>
                </a:tc>
                <a:extLst>
                  <a:ext uri="{0D108BD9-81ED-4DB2-BD59-A6C34878D82A}">
                    <a16:rowId xmlns:a16="http://schemas.microsoft.com/office/drawing/2014/main" val="4018208639"/>
                  </a:ext>
                </a:extLst>
              </a:tr>
              <a:tr h="90470">
                <a:tc>
                  <a:txBody>
                    <a:bodyPr/>
                    <a:lstStyle/>
                    <a:p>
                      <a:pPr algn="l" fontAlgn="b"/>
                      <a:r>
                        <a:rPr lang="en-US" sz="500" b="0" u="none" strike="noStrike" dirty="0">
                          <a:solidFill>
                            <a:srgbClr val="00B050"/>
                          </a:solidFill>
                          <a:effectLst/>
                        </a:rPr>
                        <a:t>Firmicutes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Clostridiales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Lachnospiraceae</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B050"/>
                          </a:solidFill>
                          <a:effectLst/>
                        </a:rPr>
                        <a:t>uncultured</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-1.29</a:t>
                      </a:r>
                    </a:p>
                  </a:txBody>
                  <a:tcPr marL="7144" marR="7144" marT="7144" marB="0" anchor="ctr"/>
                </a:tc>
                <a:extLst>
                  <a:ext uri="{0D108BD9-81ED-4DB2-BD59-A6C34878D82A}">
                    <a16:rowId xmlns:a16="http://schemas.microsoft.com/office/drawing/2014/main" val="1623183743"/>
                  </a:ext>
                </a:extLst>
              </a:tr>
              <a:tr h="90470">
                <a:tc>
                  <a:txBody>
                    <a:bodyPr/>
                    <a:lstStyle/>
                    <a:p>
                      <a:pPr algn="l" fontAlgn="b"/>
                      <a:r>
                        <a:rPr lang="en-US" sz="500" b="0" u="none" strike="noStrike" dirty="0">
                          <a:solidFill>
                            <a:srgbClr val="00B050"/>
                          </a:solidFill>
                          <a:effectLst/>
                        </a:rPr>
                        <a:t>Actinobacteria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Coriobacteriales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Atopobiaceae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Libanicoccus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-1.91</a:t>
                      </a:r>
                    </a:p>
                  </a:txBody>
                  <a:tcPr marL="7144" marR="7144" marT="7144" marB="0" anchor="ctr"/>
                </a:tc>
                <a:extLst>
                  <a:ext uri="{0D108BD9-81ED-4DB2-BD59-A6C34878D82A}">
                    <a16:rowId xmlns:a16="http://schemas.microsoft.com/office/drawing/2014/main" val="4065471438"/>
                  </a:ext>
                </a:extLst>
              </a:tr>
              <a:tr h="90470">
                <a:tc>
                  <a:txBody>
                    <a:bodyPr/>
                    <a:lstStyle/>
                    <a:p>
                      <a:pPr algn="l" fontAlgn="b"/>
                      <a:r>
                        <a:rPr lang="en-US" sz="500" b="0" u="none" strike="noStrike">
                          <a:solidFill>
                            <a:srgbClr val="00B050"/>
                          </a:solidFill>
                          <a:effectLst/>
                        </a:rPr>
                        <a:t>Actinobacteria</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Micrococcales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Micrococcaceae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Rothia</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-3.35</a:t>
                      </a:r>
                    </a:p>
                  </a:txBody>
                  <a:tcPr marL="7144" marR="7144" marT="7144" marB="0" anchor="ctr"/>
                </a:tc>
                <a:extLst>
                  <a:ext uri="{0D108BD9-81ED-4DB2-BD59-A6C34878D82A}">
                    <a16:rowId xmlns:a16="http://schemas.microsoft.com/office/drawing/2014/main" val="1384455304"/>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Clostridiales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Fusicatenibacter</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-2.34</a:t>
                      </a:r>
                    </a:p>
                  </a:txBody>
                  <a:tcPr marL="7144" marR="7144" marT="7144" marB="0" anchor="ctr"/>
                </a:tc>
                <a:extLst>
                  <a:ext uri="{0D108BD9-81ED-4DB2-BD59-A6C34878D82A}">
                    <a16:rowId xmlns:a16="http://schemas.microsoft.com/office/drawing/2014/main" val="3948921155"/>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Clostridiales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Lachnospiraceae FCS020 group</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B050"/>
                          </a:solidFill>
                          <a:effectLst/>
                          <a:latin typeface="Calibri" panose="020F0502020204030204" pitchFamily="34" charset="0"/>
                        </a:rPr>
                        <a:t>-1.71</a:t>
                      </a:r>
                    </a:p>
                  </a:txBody>
                  <a:tcPr marL="7144" marR="7144" marT="7144" marB="0" anchor="ctr"/>
                </a:tc>
                <a:extLst>
                  <a:ext uri="{0D108BD9-81ED-4DB2-BD59-A6C34878D82A}">
                    <a16:rowId xmlns:a16="http://schemas.microsoft.com/office/drawing/2014/main" val="3472478728"/>
                  </a:ext>
                </a:extLst>
              </a:tr>
              <a:tr h="90470">
                <a:tc>
                  <a:txBody>
                    <a:bodyPr/>
                    <a:lstStyle/>
                    <a:p>
                      <a:pPr algn="l" fontAlgn="b"/>
                      <a:r>
                        <a:rPr lang="en-US" sz="500" b="0" u="none" strike="noStrike">
                          <a:solidFill>
                            <a:srgbClr val="FF0000"/>
                          </a:solidFill>
                          <a:effectLst/>
                        </a:rPr>
                        <a:t>Proteobacteria</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Aeromonadales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Succinivibrionaceae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Succinivibrio</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1.64</a:t>
                      </a:r>
                    </a:p>
                  </a:txBody>
                  <a:tcPr marL="7144" marR="7144" marT="7144" marB="0" anchor="ctr"/>
                </a:tc>
                <a:extLst>
                  <a:ext uri="{0D108BD9-81ED-4DB2-BD59-A6C34878D82A}">
                    <a16:rowId xmlns:a16="http://schemas.microsoft.com/office/drawing/2014/main" val="2045338669"/>
                  </a:ext>
                </a:extLst>
              </a:tr>
              <a:tr h="90470">
                <a:tc>
                  <a:txBody>
                    <a:bodyPr/>
                    <a:lstStyle/>
                    <a:p>
                      <a:pPr algn="l" fontAlgn="b"/>
                      <a:r>
                        <a:rPr lang="en-US" sz="500" b="0" u="none" strike="noStrike">
                          <a:solidFill>
                            <a:srgbClr val="FF0000"/>
                          </a:solidFill>
                          <a:effectLst/>
                        </a:rPr>
                        <a:t>Tenericutes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Mollicutes RF39</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bacterium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uncultured bacterium</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1.42</a:t>
                      </a:r>
                    </a:p>
                  </a:txBody>
                  <a:tcPr marL="7144" marR="7144" marT="7144" marB="0" anchor="ctr"/>
                </a:tc>
                <a:extLst>
                  <a:ext uri="{0D108BD9-81ED-4DB2-BD59-A6C34878D82A}">
                    <a16:rowId xmlns:a16="http://schemas.microsoft.com/office/drawing/2014/main" val="2733999835"/>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r>
                        <a:rPr lang="en-US" sz="500" b="0" u="none" strike="noStrike" dirty="0">
                          <a:solidFill>
                            <a:srgbClr val="FF0000"/>
                          </a:solidFill>
                          <a:effectLst/>
                        </a:rPr>
                        <a:t> vadinBB60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bacterium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2.14</a:t>
                      </a:r>
                    </a:p>
                  </a:txBody>
                  <a:tcPr marL="7144" marR="7144" marT="7144" marB="0" anchor="ctr"/>
                </a:tc>
                <a:extLst>
                  <a:ext uri="{0D108BD9-81ED-4DB2-BD59-A6C34878D82A}">
                    <a16:rowId xmlns:a16="http://schemas.microsoft.com/office/drawing/2014/main" val="1954528173"/>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Ruminococcaceae NK4A214 group</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2.31</a:t>
                      </a:r>
                    </a:p>
                  </a:txBody>
                  <a:tcPr marL="7144" marR="7144" marT="7144" marB="0" anchor="ctr"/>
                </a:tc>
                <a:extLst>
                  <a:ext uri="{0D108BD9-81ED-4DB2-BD59-A6C34878D82A}">
                    <a16:rowId xmlns:a16="http://schemas.microsoft.com/office/drawing/2014/main" val="860327375"/>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1.00</a:t>
                      </a:r>
                    </a:p>
                  </a:txBody>
                  <a:tcPr marL="7144" marR="7144" marT="7144" marB="0" anchor="ctr"/>
                </a:tc>
                <a:extLst>
                  <a:ext uri="{0D108BD9-81ED-4DB2-BD59-A6C34878D82A}">
                    <a16:rowId xmlns:a16="http://schemas.microsoft.com/office/drawing/2014/main" val="1120597615"/>
                  </a:ext>
                </a:extLst>
              </a:tr>
              <a:tr h="90470">
                <a:tc>
                  <a:txBody>
                    <a:bodyPr/>
                    <a:lstStyle/>
                    <a:p>
                      <a:pPr algn="l" fontAlgn="b"/>
                      <a:r>
                        <a:rPr lang="en-US" sz="500" b="0" u="none" strike="noStrike">
                          <a:solidFill>
                            <a:srgbClr val="FF0000"/>
                          </a:solidFill>
                          <a:effectLst/>
                        </a:rPr>
                        <a:t>Bacteroidetes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Bacteroidales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Rikenellaceae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Rikenellaceae</a:t>
                      </a:r>
                      <a:r>
                        <a:rPr lang="en-US" sz="500" b="0" u="none" strike="noStrike" dirty="0">
                          <a:solidFill>
                            <a:srgbClr val="FF0000"/>
                          </a:solidFill>
                          <a:effectLst/>
                        </a:rPr>
                        <a:t> RC9 gut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0.97</a:t>
                      </a:r>
                    </a:p>
                  </a:txBody>
                  <a:tcPr marL="7144" marR="7144" marT="7144" marB="0" anchor="ctr"/>
                </a:tc>
                <a:extLst>
                  <a:ext uri="{0D108BD9-81ED-4DB2-BD59-A6C34878D82A}">
                    <a16:rowId xmlns:a16="http://schemas.microsoft.com/office/drawing/2014/main" val="2666171741"/>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r>
                        <a:rPr lang="en-US" sz="500" b="0" u="none" strike="noStrike" dirty="0">
                          <a:solidFill>
                            <a:srgbClr val="FF0000"/>
                          </a:solidFill>
                          <a:effectLst/>
                        </a:rPr>
                        <a:t> UCG-010</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1.77</a:t>
                      </a:r>
                    </a:p>
                  </a:txBody>
                  <a:tcPr marL="7144" marR="7144" marT="7144" marB="0" anchor="ctr"/>
                </a:tc>
                <a:extLst>
                  <a:ext uri="{0D108BD9-81ED-4DB2-BD59-A6C34878D82A}">
                    <a16:rowId xmlns:a16="http://schemas.microsoft.com/office/drawing/2014/main" val="374253990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Ruminococcaceae UCG-002</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0.85</a:t>
                      </a:r>
                    </a:p>
                  </a:txBody>
                  <a:tcPr marL="7144" marR="7144" marT="7144" marB="0" anchor="ctr"/>
                </a:tc>
                <a:extLst>
                  <a:ext uri="{0D108BD9-81ED-4DB2-BD59-A6C34878D82A}">
                    <a16:rowId xmlns:a16="http://schemas.microsoft.com/office/drawing/2014/main" val="328802854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Ruminococcaceae</a:t>
                      </a:r>
                      <a:r>
                        <a:rPr lang="en-US" sz="500" b="0" u="none" strike="noStrike" dirty="0">
                          <a:solidFill>
                            <a:srgbClr val="FF0000"/>
                          </a:solidFill>
                          <a:effectLst/>
                        </a:rPr>
                        <a:t> UCG-005</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1.48</a:t>
                      </a:r>
                    </a:p>
                  </a:txBody>
                  <a:tcPr marL="7144" marR="7144" marT="7144" marB="0" anchor="ctr"/>
                </a:tc>
                <a:extLst>
                  <a:ext uri="{0D108BD9-81ED-4DB2-BD59-A6C34878D82A}">
                    <a16:rowId xmlns:a16="http://schemas.microsoft.com/office/drawing/2014/main" val="270697247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Clostridiales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Christensenellaceae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Christensenellaceae</a:t>
                      </a:r>
                      <a:r>
                        <a:rPr lang="en-US" sz="500" b="0" u="none" strike="noStrike" dirty="0">
                          <a:solidFill>
                            <a:srgbClr val="FF0000"/>
                          </a:solidFill>
                          <a:effectLst/>
                        </a:rPr>
                        <a:t> R-7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1.46</a:t>
                      </a:r>
                    </a:p>
                  </a:txBody>
                  <a:tcPr marL="7144" marR="7144" marT="7144" marB="0" anchor="ctr"/>
                </a:tc>
                <a:extLst>
                  <a:ext uri="{0D108BD9-81ED-4DB2-BD59-A6C34878D82A}">
                    <a16:rowId xmlns:a16="http://schemas.microsoft.com/office/drawing/2014/main" val="2237286605"/>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Lactobacillales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Streptococcaceae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B050"/>
                          </a:solidFill>
                          <a:effectLst/>
                        </a:rPr>
                        <a:t>Streptococcus</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-0.91</a:t>
                      </a:r>
                    </a:p>
                  </a:txBody>
                  <a:tcPr marL="7144" marR="7144" marT="7144" marB="0" anchor="ctr"/>
                </a:tc>
                <a:extLst>
                  <a:ext uri="{0D108BD9-81ED-4DB2-BD59-A6C34878D82A}">
                    <a16:rowId xmlns:a16="http://schemas.microsoft.com/office/drawing/2014/main" val="2536645152"/>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Clostridiales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00B050"/>
                          </a:solidFill>
                          <a:effectLst/>
                        </a:rPr>
                        <a:t>[</a:t>
                      </a:r>
                      <a:r>
                        <a:rPr lang="en-US" sz="500" b="0" u="none" strike="noStrike" dirty="0" err="1">
                          <a:solidFill>
                            <a:srgbClr val="00B050"/>
                          </a:solidFill>
                          <a:effectLst/>
                        </a:rPr>
                        <a:t>Ruminococcus</a:t>
                      </a:r>
                      <a:r>
                        <a:rPr lang="en-US" sz="500" b="0" u="none" strike="noStrike" dirty="0">
                          <a:solidFill>
                            <a:srgbClr val="00B050"/>
                          </a:solidFill>
                          <a:effectLst/>
                        </a:rPr>
                        <a:t>] torques group</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-1.33</a:t>
                      </a:r>
                    </a:p>
                  </a:txBody>
                  <a:tcPr marL="7144" marR="7144" marT="7144" marB="0" anchor="ctr"/>
                </a:tc>
                <a:extLst>
                  <a:ext uri="{0D108BD9-81ED-4DB2-BD59-A6C34878D82A}">
                    <a16:rowId xmlns:a16="http://schemas.microsoft.com/office/drawing/2014/main" val="3930263224"/>
                  </a:ext>
                </a:extLst>
              </a:tr>
              <a:tr h="90470">
                <a:tc>
                  <a:txBody>
                    <a:bodyPr/>
                    <a:lstStyle/>
                    <a:p>
                      <a:pPr algn="l" fontAlgn="b"/>
                      <a:r>
                        <a:rPr lang="en-US" sz="500" b="0" u="none" strike="noStrike">
                          <a:solidFill>
                            <a:srgbClr val="00B050"/>
                          </a:solidFill>
                          <a:effectLst/>
                        </a:rPr>
                        <a:t>Firmicutes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Clostridiales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Lachnospiraceae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Dorea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00B050"/>
                          </a:solidFill>
                          <a:effectLst/>
                          <a:latin typeface="Calibri" panose="020F0502020204030204" pitchFamily="34" charset="0"/>
                        </a:rPr>
                        <a:t>-1.28</a:t>
                      </a:r>
                    </a:p>
                  </a:txBody>
                  <a:tcPr marL="7144" marR="7144" marT="7144" marB="0" anchor="ctr"/>
                </a:tc>
                <a:extLst>
                  <a:ext uri="{0D108BD9-81ED-4DB2-BD59-A6C34878D82A}">
                    <a16:rowId xmlns:a16="http://schemas.microsoft.com/office/drawing/2014/main" val="4009342133"/>
                  </a:ext>
                </a:extLst>
              </a:tr>
              <a:tr h="90470">
                <a:tc>
                  <a:txBody>
                    <a:bodyPr/>
                    <a:lstStyle/>
                    <a:p>
                      <a:pPr algn="l" fontAlgn="b"/>
                      <a:r>
                        <a:rPr lang="en-US" sz="500" b="0" u="none" strike="noStrike">
                          <a:solidFill>
                            <a:srgbClr val="00B050"/>
                          </a:solidFill>
                          <a:effectLst/>
                        </a:rPr>
                        <a:t>Actinobacteria</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00B050"/>
                          </a:solidFill>
                          <a:effectLst/>
                        </a:rPr>
                        <a:t>Coriobacteriales</a:t>
                      </a:r>
                      <a:endParaRPr lang="en-US" sz="500" b="0" i="0" u="none" strike="noStrike">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Coriobacteriaceae</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00B050"/>
                          </a:solidFill>
                          <a:effectLst/>
                        </a:rPr>
                        <a:t>Collinsella</a:t>
                      </a:r>
                      <a:endParaRPr lang="en-US" sz="500" b="0" i="0" u="none" strike="noStrike" dirty="0">
                        <a:solidFill>
                          <a:srgbClr val="00B05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00B050"/>
                          </a:solidFill>
                          <a:effectLst/>
                          <a:latin typeface="Calibri" panose="020F0502020204030204" pitchFamily="34" charset="0"/>
                        </a:rPr>
                        <a:t>-0.84</a:t>
                      </a:r>
                    </a:p>
                  </a:txBody>
                  <a:tcPr marL="7144" marR="7144" marT="7144" marB="0" anchor="ctr"/>
                </a:tc>
                <a:extLst>
                  <a:ext uri="{0D108BD9-81ED-4DB2-BD59-A6C34878D82A}">
                    <a16:rowId xmlns:a16="http://schemas.microsoft.com/office/drawing/2014/main" val="2773522990"/>
                  </a:ext>
                </a:extLst>
              </a:tr>
              <a:tr h="90470">
                <a:tc>
                  <a:txBody>
                    <a:bodyPr/>
                    <a:lstStyle/>
                    <a:p>
                      <a:pPr algn="l" fontAlgn="b"/>
                      <a:r>
                        <a:rPr lang="en-US" sz="500" b="0" u="none" strike="noStrike">
                          <a:solidFill>
                            <a:srgbClr val="FF0000"/>
                          </a:solidFill>
                          <a:effectLst/>
                        </a:rPr>
                        <a:t>Spirochaetes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Spirochaetales</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err="1">
                          <a:solidFill>
                            <a:srgbClr val="FF0000"/>
                          </a:solidFill>
                          <a:effectLst/>
                        </a:rPr>
                        <a:t>Spirochaetaceae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Treponema 2</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0.64</a:t>
                      </a:r>
                    </a:p>
                  </a:txBody>
                  <a:tcPr marL="7144" marR="7144" marT="7144" marB="0" anchor="ctr"/>
                </a:tc>
                <a:extLst>
                  <a:ext uri="{0D108BD9-81ED-4DB2-BD59-A6C34878D82A}">
                    <a16:rowId xmlns:a16="http://schemas.microsoft.com/office/drawing/2014/main" val="3072800247"/>
                  </a:ext>
                </a:extLst>
              </a:tr>
              <a:tr h="90470">
                <a:tc>
                  <a:txBody>
                    <a:bodyPr/>
                    <a:lstStyle/>
                    <a:p>
                      <a:pPr algn="l" fontAlgn="b"/>
                      <a:r>
                        <a:rPr lang="en-US" sz="500" b="0" u="none" strike="noStrike">
                          <a:solidFill>
                            <a:srgbClr val="FF0000"/>
                          </a:solidFill>
                          <a:effectLst/>
                        </a:rPr>
                        <a:t>Bacteroidetes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Bacteroidales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p-2534-18B5 gut group</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bacterium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5.48</a:t>
                      </a:r>
                    </a:p>
                  </a:txBody>
                  <a:tcPr marL="7144" marR="7144" marT="7144" marB="0" anchor="ctr"/>
                </a:tc>
                <a:extLst>
                  <a:ext uri="{0D108BD9-81ED-4DB2-BD59-A6C34878D82A}">
                    <a16:rowId xmlns:a16="http://schemas.microsoft.com/office/drawing/2014/main" val="2382287500"/>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 vadinBB60 group</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uncultured organism</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4.16</a:t>
                      </a:r>
                    </a:p>
                  </a:txBody>
                  <a:tcPr marL="7144" marR="7144" marT="7144" marB="0" anchor="ctr"/>
                </a:tc>
                <a:extLst>
                  <a:ext uri="{0D108BD9-81ED-4DB2-BD59-A6C34878D82A}">
                    <a16:rowId xmlns:a16="http://schemas.microsoft.com/office/drawing/2014/main" val="2643693266"/>
                  </a:ext>
                </a:extLst>
              </a:tr>
              <a:tr h="90470">
                <a:tc>
                  <a:txBody>
                    <a:bodyPr/>
                    <a:lstStyle/>
                    <a:p>
                      <a:pPr algn="l" fontAlgn="b"/>
                      <a:r>
                        <a:rPr lang="en-US" sz="500" b="0" u="none" strike="noStrike">
                          <a:solidFill>
                            <a:srgbClr val="FF0000"/>
                          </a:solidFill>
                          <a:effectLst/>
                        </a:rPr>
                        <a:t>Firmicutes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Clostridiales vadinBB60 group</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a:solidFill>
                            <a:srgbClr val="FF0000"/>
                          </a:solidFill>
                          <a:effectLst/>
                          <a:latin typeface="Calibri" panose="020F0502020204030204" pitchFamily="34" charset="0"/>
                        </a:rPr>
                        <a:t>3.85</a:t>
                      </a:r>
                    </a:p>
                  </a:txBody>
                  <a:tcPr marL="7144" marR="7144" marT="7144" marB="0" anchor="ctr"/>
                </a:tc>
                <a:extLst>
                  <a:ext uri="{0D108BD9-81ED-4DB2-BD59-A6C34878D82A}">
                    <a16:rowId xmlns:a16="http://schemas.microsoft.com/office/drawing/2014/main" val="485786160"/>
                  </a:ext>
                </a:extLst>
              </a:tr>
              <a:tr h="90470">
                <a:tc>
                  <a:txBody>
                    <a:bodyPr/>
                    <a:lstStyle/>
                    <a:p>
                      <a:pPr algn="l" fontAlgn="b"/>
                      <a:r>
                        <a:rPr lang="en-US" sz="500" b="0" u="none" strike="noStrike">
                          <a:solidFill>
                            <a:srgbClr val="FF0000"/>
                          </a:solidFill>
                          <a:effectLst/>
                        </a:rPr>
                        <a:t>Proteobacteria</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Rhodospirillales</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a:solidFill>
                            <a:srgbClr val="FF0000"/>
                          </a:solidFill>
                          <a:effectLst/>
                        </a:rPr>
                        <a:t>uncultured</a:t>
                      </a:r>
                      <a:endParaRPr lang="en-US" sz="500" b="0" i="0" u="none" strike="noStrike">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gut metagenome</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4.19</a:t>
                      </a:r>
                    </a:p>
                  </a:txBody>
                  <a:tcPr marL="7144" marR="7144" marT="7144" marB="0" anchor="ctr"/>
                </a:tc>
                <a:extLst>
                  <a:ext uri="{0D108BD9-81ED-4DB2-BD59-A6C34878D82A}">
                    <a16:rowId xmlns:a16="http://schemas.microsoft.com/office/drawing/2014/main" val="18226184"/>
                  </a:ext>
                </a:extLst>
              </a:tr>
              <a:tr h="90470">
                <a:tc>
                  <a:txBody>
                    <a:bodyPr/>
                    <a:lstStyle/>
                    <a:p>
                      <a:pPr algn="l" fontAlgn="b"/>
                      <a:r>
                        <a:rPr lang="en-US" sz="500" b="0" u="none" strike="noStrike" dirty="0" err="1">
                          <a:solidFill>
                            <a:srgbClr val="FF0000"/>
                          </a:solidFill>
                          <a:effectLst/>
                        </a:rPr>
                        <a:t>Kiritimatiellaeota</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u="none" strike="noStrike" dirty="0">
                          <a:solidFill>
                            <a:srgbClr val="FF0000"/>
                          </a:solidFill>
                          <a:effectLst/>
                        </a:rPr>
                        <a:t>WCHB1-41</a:t>
                      </a:r>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endParaRPr lang="en-US" sz="500" b="0" i="0" u="none" strike="noStrike" dirty="0">
                        <a:solidFill>
                          <a:srgbClr val="FF0000"/>
                        </a:solidFill>
                        <a:effectLst/>
                        <a:latin typeface="Calibri" panose="020F0502020204030204" pitchFamily="34" charset="0"/>
                      </a:endParaRPr>
                    </a:p>
                  </a:txBody>
                  <a:tcPr marL="2357" marR="2357" marT="2357" marB="0" anchor="ctr"/>
                </a:tc>
                <a:tc>
                  <a:txBody>
                    <a:bodyPr/>
                    <a:lstStyle/>
                    <a:p>
                      <a:pPr algn="l" fontAlgn="b"/>
                      <a:r>
                        <a:rPr lang="en-US" sz="500" b="0" i="0" u="none" strike="noStrike" dirty="0">
                          <a:solidFill>
                            <a:srgbClr val="FF0000"/>
                          </a:solidFill>
                          <a:effectLst/>
                          <a:latin typeface="Calibri" panose="020F0502020204030204" pitchFamily="34" charset="0"/>
                        </a:rPr>
                        <a:t>4.15</a:t>
                      </a:r>
                    </a:p>
                  </a:txBody>
                  <a:tcPr marL="7144" marR="7144" marT="7144" marB="0" anchor="ctr"/>
                </a:tc>
                <a:extLst>
                  <a:ext uri="{0D108BD9-81ED-4DB2-BD59-A6C34878D82A}">
                    <a16:rowId xmlns:a16="http://schemas.microsoft.com/office/drawing/2014/main" val="3392573872"/>
                  </a:ext>
                </a:extLst>
              </a:tr>
            </a:tbl>
          </a:graphicData>
        </a:graphic>
      </p:graphicFrame>
      <p:sp>
        <p:nvSpPr>
          <p:cNvPr id="7" name="Rectangle 6">
            <a:extLst>
              <a:ext uri="{FF2B5EF4-FFF2-40B4-BE49-F238E27FC236}">
                <a16:creationId xmlns:a16="http://schemas.microsoft.com/office/drawing/2014/main" id="{71B1DCBA-9173-4FA4-9A78-B987ABD865CA}"/>
              </a:ext>
            </a:extLst>
          </p:cNvPr>
          <p:cNvSpPr/>
          <p:nvPr/>
        </p:nvSpPr>
        <p:spPr>
          <a:xfrm>
            <a:off x="130375" y="5852738"/>
            <a:ext cx="8582551" cy="507831"/>
          </a:xfrm>
          <a:prstGeom prst="rect">
            <a:avLst/>
          </a:prstGeom>
        </p:spPr>
        <p:txBody>
          <a:bodyPr wrap="square">
            <a:spAutoFit/>
          </a:bodyPr>
          <a:lstStyle/>
          <a:p>
            <a:r>
              <a:rPr lang="en-US" sz="900" dirty="0"/>
              <a:t>Heatmap of relative abundance of the 27 taxa differing significantly with Blastocystis status. Each row represent a genus, each column represent a sample. Genus clustering was based on Euclidean distance using </a:t>
            </a:r>
            <a:r>
              <a:rPr lang="en-US" sz="900" dirty="0" err="1"/>
              <a:t>hclust</a:t>
            </a:r>
            <a:r>
              <a:rPr lang="en-US" sz="900" dirty="0"/>
              <a:t> (complete agglomeration method). Samples are arranged by Blastocystis status and age group. Font colors indicate higher (red) or lower (green) </a:t>
            </a:r>
            <a:r>
              <a:rPr lang="en-US" altLang="zh-CN" sz="900" dirty="0"/>
              <a:t>relative abundance in Blastocystis positive samples.</a:t>
            </a:r>
            <a:endParaRPr lang="en-US" sz="900" dirty="0"/>
          </a:p>
        </p:txBody>
      </p:sp>
      <p:sp>
        <p:nvSpPr>
          <p:cNvPr id="2" name="TextBox 1">
            <a:extLst>
              <a:ext uri="{FF2B5EF4-FFF2-40B4-BE49-F238E27FC236}">
                <a16:creationId xmlns:a16="http://schemas.microsoft.com/office/drawing/2014/main" id="{AEBD9FCA-A8FB-4CC7-B8D0-C3CE89106579}"/>
              </a:ext>
            </a:extLst>
          </p:cNvPr>
          <p:cNvSpPr txBox="1"/>
          <p:nvPr/>
        </p:nvSpPr>
        <p:spPr>
          <a:xfrm>
            <a:off x="352122" y="1290391"/>
            <a:ext cx="300082" cy="300082"/>
          </a:xfrm>
          <a:prstGeom prst="rect">
            <a:avLst/>
          </a:prstGeom>
          <a:noFill/>
        </p:spPr>
        <p:txBody>
          <a:bodyPr wrap="none" rtlCol="0">
            <a:spAutoFit/>
          </a:bodyPr>
          <a:lstStyle/>
          <a:p>
            <a:r>
              <a:rPr lang="en-US" sz="1350" dirty="0"/>
              <a:t>A</a:t>
            </a:r>
          </a:p>
        </p:txBody>
      </p:sp>
      <p:sp>
        <p:nvSpPr>
          <p:cNvPr id="11" name="TextBox 10">
            <a:extLst>
              <a:ext uri="{FF2B5EF4-FFF2-40B4-BE49-F238E27FC236}">
                <a16:creationId xmlns:a16="http://schemas.microsoft.com/office/drawing/2014/main" id="{D1D0FD5A-5BB7-4087-980A-1DD23C7AA43C}"/>
              </a:ext>
            </a:extLst>
          </p:cNvPr>
          <p:cNvSpPr txBox="1"/>
          <p:nvPr/>
        </p:nvSpPr>
        <p:spPr>
          <a:xfrm>
            <a:off x="352122" y="3214706"/>
            <a:ext cx="300082" cy="300082"/>
          </a:xfrm>
          <a:prstGeom prst="rect">
            <a:avLst/>
          </a:prstGeom>
          <a:noFill/>
        </p:spPr>
        <p:txBody>
          <a:bodyPr wrap="none" rtlCol="0">
            <a:spAutoFit/>
          </a:bodyPr>
          <a:lstStyle/>
          <a:p>
            <a:r>
              <a:rPr lang="en-US" sz="1350" dirty="0"/>
              <a:t>B</a:t>
            </a:r>
          </a:p>
        </p:txBody>
      </p:sp>
    </p:spTree>
    <p:extLst>
      <p:ext uri="{BB962C8B-B14F-4D97-AF65-F5344CB8AC3E}">
        <p14:creationId xmlns:p14="http://schemas.microsoft.com/office/powerpoint/2010/main" val="2976466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7721"/>
            <a:ext cx="9144000" cy="338554"/>
          </a:xfrm>
          <a:prstGeom prst="rect">
            <a:avLst/>
          </a:prstGeom>
          <a:noFill/>
        </p:spPr>
        <p:txBody>
          <a:bodyPr wrap="square" rtlCol="0">
            <a:spAutoFit/>
          </a:bodyPr>
          <a:lstStyle/>
          <a:p>
            <a:r>
              <a:rPr lang="en-US" altLang="zh-CN" sz="1600" dirty="0"/>
              <a:t>Figure x.</a:t>
            </a:r>
            <a:r>
              <a:rPr lang="zh-CN" altLang="en-US" sz="1600" dirty="0"/>
              <a:t> </a:t>
            </a:r>
            <a:r>
              <a:rPr lang="en-US" sz="1600" dirty="0"/>
              <a:t>Body morphometry from different exposure level during 2016. </a:t>
            </a:r>
          </a:p>
        </p:txBody>
      </p:sp>
      <p:pic>
        <p:nvPicPr>
          <p:cNvPr id="2" name="Picture 1">
            <a:extLst>
              <a:ext uri="{FF2B5EF4-FFF2-40B4-BE49-F238E27FC236}">
                <a16:creationId xmlns:a16="http://schemas.microsoft.com/office/drawing/2014/main" id="{AF79A044-028D-4246-9F36-B677BF4C4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47" y="575845"/>
            <a:ext cx="6574493" cy="4610304"/>
          </a:xfrm>
          <a:prstGeom prst="rect">
            <a:avLst/>
          </a:prstGeom>
        </p:spPr>
      </p:pic>
      <p:sp>
        <p:nvSpPr>
          <p:cNvPr id="10" name="TextBox 9">
            <a:extLst>
              <a:ext uri="{FF2B5EF4-FFF2-40B4-BE49-F238E27FC236}">
                <a16:creationId xmlns:a16="http://schemas.microsoft.com/office/drawing/2014/main" id="{C139CEC3-804F-49A0-A7ED-308B72454555}"/>
              </a:ext>
            </a:extLst>
          </p:cNvPr>
          <p:cNvSpPr txBox="1"/>
          <p:nvPr/>
        </p:nvSpPr>
        <p:spPr>
          <a:xfrm>
            <a:off x="481866" y="5754188"/>
            <a:ext cx="3297654" cy="738664"/>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pPr marL="0" indent="0">
              <a:buNone/>
            </a:pPr>
            <a:r>
              <a:rPr lang="en-US" dirty="0"/>
              <a:t>No significant difference in body morphometry was found in different exposure level. </a:t>
            </a:r>
          </a:p>
        </p:txBody>
      </p:sp>
      <p:graphicFrame>
        <p:nvGraphicFramePr>
          <p:cNvPr id="11" name="Table 10">
            <a:extLst>
              <a:ext uri="{FF2B5EF4-FFF2-40B4-BE49-F238E27FC236}">
                <a16:creationId xmlns:a16="http://schemas.microsoft.com/office/drawing/2014/main" id="{03483EC5-76F8-423E-A078-9DC0243A30B1}"/>
              </a:ext>
            </a:extLst>
          </p:cNvPr>
          <p:cNvGraphicFramePr>
            <a:graphicFrameLocks noGrp="1"/>
          </p:cNvGraphicFramePr>
          <p:nvPr>
            <p:extLst>
              <p:ext uri="{D42A27DB-BD31-4B8C-83A1-F6EECF244321}">
                <p14:modId xmlns:p14="http://schemas.microsoft.com/office/powerpoint/2010/main" val="1625692781"/>
              </p:ext>
            </p:extLst>
          </p:nvPr>
        </p:nvGraphicFramePr>
        <p:xfrm>
          <a:off x="5146280" y="3080170"/>
          <a:ext cx="3916173" cy="1064784"/>
        </p:xfrm>
        <a:graphic>
          <a:graphicData uri="http://schemas.openxmlformats.org/drawingml/2006/table">
            <a:tbl>
              <a:tblPr/>
              <a:tblGrid>
                <a:gridCol w="1181682">
                  <a:extLst>
                    <a:ext uri="{9D8B030D-6E8A-4147-A177-3AD203B41FA5}">
                      <a16:colId xmlns:a16="http://schemas.microsoft.com/office/drawing/2014/main" val="3275567772"/>
                    </a:ext>
                  </a:extLst>
                </a:gridCol>
                <a:gridCol w="775063">
                  <a:extLst>
                    <a:ext uri="{9D8B030D-6E8A-4147-A177-3AD203B41FA5}">
                      <a16:colId xmlns:a16="http://schemas.microsoft.com/office/drawing/2014/main" val="831987646"/>
                    </a:ext>
                  </a:extLst>
                </a:gridCol>
                <a:gridCol w="792480">
                  <a:extLst>
                    <a:ext uri="{9D8B030D-6E8A-4147-A177-3AD203B41FA5}">
                      <a16:colId xmlns:a16="http://schemas.microsoft.com/office/drawing/2014/main" val="1007499481"/>
                    </a:ext>
                  </a:extLst>
                </a:gridCol>
                <a:gridCol w="1166948">
                  <a:extLst>
                    <a:ext uri="{9D8B030D-6E8A-4147-A177-3AD203B41FA5}">
                      <a16:colId xmlns:a16="http://schemas.microsoft.com/office/drawing/2014/main" val="466697196"/>
                    </a:ext>
                  </a:extLst>
                </a:gridCol>
              </a:tblGrid>
              <a:tr h="177464">
                <a:tc>
                  <a:txBody>
                    <a:bodyPr/>
                    <a:lstStyle/>
                    <a:p>
                      <a:pPr algn="ctr" fontAlgn="b"/>
                      <a:r>
                        <a:rPr lang="en-US" sz="1000" b="1" i="0" u="none" strike="noStrike" dirty="0">
                          <a:effectLst/>
                          <a:highlight>
                            <a:srgbClr val="FFFF00"/>
                          </a:highlight>
                          <a:latin typeface="Arial" panose="020B0604020202020204" pitchFamily="34" charset="0"/>
                        </a:rPr>
                        <a:t>BODY</a:t>
                      </a:r>
                      <a:r>
                        <a:rPr lang="en-US" sz="1000" b="1" i="0" u="none" strike="noStrike" dirty="0">
                          <a:effectLst/>
                          <a:latin typeface="Arial" panose="020B0604020202020204" pitchFamily="34" charset="0"/>
                        </a:rPr>
                        <a:t> </a:t>
                      </a:r>
                      <a:r>
                        <a:rPr lang="en-US" sz="1000" b="1" i="0" u="none" strike="noStrike" dirty="0">
                          <a:effectLst/>
                          <a:highlight>
                            <a:srgbClr val="FFFF00"/>
                          </a:highlight>
                          <a:latin typeface="Arial" panose="020B0604020202020204" pitchFamily="34" charset="0"/>
                        </a:rPr>
                        <a:t>WEIGHT</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 males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 females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Adjusted P Value</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6836631"/>
                  </a:ext>
                </a:extLst>
              </a:tr>
              <a:tr h="177464">
                <a:tc>
                  <a:txBody>
                    <a:bodyPr/>
                    <a:lstStyle/>
                    <a:p>
                      <a:pPr algn="ctr" fontAlgn="b"/>
                      <a:r>
                        <a:rPr lang="en-US" sz="1000" b="1" i="0" u="none" strike="noStrike" dirty="0">
                          <a:effectLst/>
                          <a:latin typeface="Arial" panose="020B0604020202020204" pitchFamily="34" charset="0"/>
                        </a:rPr>
                        <a:t>LOW - MEDIUM</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males/females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7348722"/>
                  </a:ext>
                </a:extLst>
              </a:tr>
              <a:tr h="177464">
                <a:tc>
                  <a:txBody>
                    <a:bodyPr/>
                    <a:lstStyle/>
                    <a:p>
                      <a:pPr algn="ctr" fontAlgn="b"/>
                      <a:r>
                        <a:rPr lang="en-US" sz="1000" b="1" i="0" u="none" strike="noStrike" dirty="0">
                          <a:effectLst/>
                          <a:latin typeface="Arial" panose="020B0604020202020204" pitchFamily="34" charset="0"/>
                        </a:rPr>
                        <a:t>0-3</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0.8595</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3960822"/>
                  </a:ext>
                </a:extLst>
              </a:tr>
              <a:tr h="177464">
                <a:tc>
                  <a:txBody>
                    <a:bodyPr/>
                    <a:lstStyle/>
                    <a:p>
                      <a:pPr algn="ctr" fontAlgn="b"/>
                      <a:r>
                        <a:rPr lang="en-US" sz="1000" b="1" i="0" u="none" strike="noStrike" dirty="0">
                          <a:effectLst/>
                          <a:latin typeface="Arial" panose="020B0604020202020204" pitchFamily="34" charset="0"/>
                        </a:rPr>
                        <a:t>4-8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0.9798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3282945"/>
                  </a:ext>
                </a:extLst>
              </a:tr>
              <a:tr h="177464">
                <a:tc>
                  <a:txBody>
                    <a:bodyPr/>
                    <a:lstStyle/>
                    <a:p>
                      <a:pPr algn="ctr" fontAlgn="b"/>
                      <a:r>
                        <a:rPr lang="en-US" sz="1000" b="1" i="0" u="none" strike="noStrike" dirty="0">
                          <a:effectLst/>
                          <a:latin typeface="Arial" panose="020B0604020202020204" pitchFamily="34" charset="0"/>
                        </a:rPr>
                        <a:t>9-18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0.2540</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3763562"/>
                  </a:ext>
                </a:extLst>
              </a:tr>
              <a:tr h="177464">
                <a:tc>
                  <a:txBody>
                    <a:bodyPr/>
                    <a:lstStyle/>
                    <a:p>
                      <a:pPr algn="ctr" fontAlgn="b"/>
                      <a:r>
                        <a:rPr lang="en-US" sz="1000" b="1" i="0" u="none" strike="noStrike" dirty="0">
                          <a:effectLst/>
                          <a:latin typeface="Arial" panose="020B0604020202020204" pitchFamily="34" charset="0"/>
                        </a:rPr>
                        <a:t>&gt;18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0.3488</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1051038"/>
                  </a:ext>
                </a:extLst>
              </a:tr>
            </a:tbl>
          </a:graphicData>
        </a:graphic>
      </p:graphicFrame>
      <p:graphicFrame>
        <p:nvGraphicFramePr>
          <p:cNvPr id="12" name="Table 11">
            <a:extLst>
              <a:ext uri="{FF2B5EF4-FFF2-40B4-BE49-F238E27FC236}">
                <a16:creationId xmlns:a16="http://schemas.microsoft.com/office/drawing/2014/main" id="{893AC18B-1A5B-40BF-80B8-CB6170B806C0}"/>
              </a:ext>
            </a:extLst>
          </p:cNvPr>
          <p:cNvGraphicFramePr>
            <a:graphicFrameLocks noGrp="1"/>
          </p:cNvGraphicFramePr>
          <p:nvPr>
            <p:extLst>
              <p:ext uri="{D42A27DB-BD31-4B8C-83A1-F6EECF244321}">
                <p14:modId xmlns:p14="http://schemas.microsoft.com/office/powerpoint/2010/main" val="3580360154"/>
              </p:ext>
            </p:extLst>
          </p:nvPr>
        </p:nvGraphicFramePr>
        <p:xfrm>
          <a:off x="5146280" y="4334524"/>
          <a:ext cx="3916173" cy="1064785"/>
        </p:xfrm>
        <a:graphic>
          <a:graphicData uri="http://schemas.openxmlformats.org/drawingml/2006/table">
            <a:tbl>
              <a:tblPr/>
              <a:tblGrid>
                <a:gridCol w="1176143">
                  <a:extLst>
                    <a:ext uri="{9D8B030D-6E8A-4147-A177-3AD203B41FA5}">
                      <a16:colId xmlns:a16="http://schemas.microsoft.com/office/drawing/2014/main" val="98365001"/>
                    </a:ext>
                  </a:extLst>
                </a:gridCol>
                <a:gridCol w="775063">
                  <a:extLst>
                    <a:ext uri="{9D8B030D-6E8A-4147-A177-3AD203B41FA5}">
                      <a16:colId xmlns:a16="http://schemas.microsoft.com/office/drawing/2014/main" val="3620718545"/>
                    </a:ext>
                  </a:extLst>
                </a:gridCol>
                <a:gridCol w="783771">
                  <a:extLst>
                    <a:ext uri="{9D8B030D-6E8A-4147-A177-3AD203B41FA5}">
                      <a16:colId xmlns:a16="http://schemas.microsoft.com/office/drawing/2014/main" val="1557244826"/>
                    </a:ext>
                  </a:extLst>
                </a:gridCol>
                <a:gridCol w="1181196">
                  <a:extLst>
                    <a:ext uri="{9D8B030D-6E8A-4147-A177-3AD203B41FA5}">
                      <a16:colId xmlns:a16="http://schemas.microsoft.com/office/drawing/2014/main" val="27215899"/>
                    </a:ext>
                  </a:extLst>
                </a:gridCol>
              </a:tblGrid>
              <a:tr h="173070">
                <a:tc>
                  <a:txBody>
                    <a:bodyPr/>
                    <a:lstStyle/>
                    <a:p>
                      <a:pPr algn="ctr" fontAlgn="b"/>
                      <a:r>
                        <a:rPr lang="en-US" sz="1000" b="1" i="0" u="none" strike="noStrike" dirty="0">
                          <a:effectLst/>
                          <a:highlight>
                            <a:srgbClr val="FFFF00"/>
                          </a:highlight>
                          <a:latin typeface="Arial" panose="020B0604020202020204" pitchFamily="34" charset="0"/>
                        </a:rPr>
                        <a:t>HEIGHT</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Summary</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Adjusted P Value</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1430199"/>
                  </a:ext>
                </a:extLst>
              </a:tr>
              <a:tr h="172227">
                <a:tc>
                  <a:txBody>
                    <a:bodyPr/>
                    <a:lstStyle/>
                    <a:p>
                      <a:pPr algn="ctr" fontAlgn="b"/>
                      <a:r>
                        <a:rPr lang="en-US" sz="1000" b="1" i="0" u="none" strike="noStrike" dirty="0">
                          <a:effectLst/>
                          <a:latin typeface="Arial" panose="020B0604020202020204" pitchFamily="34" charset="0"/>
                        </a:rPr>
                        <a:t>LOW - MEDIUM</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3116994"/>
                  </a:ext>
                </a:extLst>
              </a:tr>
              <a:tr h="179872">
                <a:tc>
                  <a:txBody>
                    <a:bodyPr/>
                    <a:lstStyle/>
                    <a:p>
                      <a:pPr algn="ctr" fontAlgn="b"/>
                      <a:r>
                        <a:rPr lang="en-US" sz="1000" b="1" i="0" u="none" strike="noStrike" dirty="0">
                          <a:effectLst/>
                          <a:latin typeface="Arial" panose="020B0604020202020204" pitchFamily="34" charset="0"/>
                        </a:rPr>
                        <a:t>0-3</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0.2785</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7354339"/>
                  </a:ext>
                </a:extLst>
              </a:tr>
              <a:tr h="179872">
                <a:tc>
                  <a:txBody>
                    <a:bodyPr/>
                    <a:lstStyle/>
                    <a:p>
                      <a:pPr algn="ctr" fontAlgn="b"/>
                      <a:r>
                        <a:rPr lang="en-US" sz="1000" b="1" i="0" u="none" strike="noStrike" dirty="0">
                          <a:effectLst/>
                          <a:latin typeface="Arial" panose="020B0604020202020204" pitchFamily="34" charset="0"/>
                        </a:rPr>
                        <a:t>4-8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0.5442</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7312163"/>
                  </a:ext>
                </a:extLst>
              </a:tr>
              <a:tr h="179872">
                <a:tc>
                  <a:txBody>
                    <a:bodyPr/>
                    <a:lstStyle/>
                    <a:p>
                      <a:pPr algn="ctr" fontAlgn="b"/>
                      <a:r>
                        <a:rPr lang="en-US" sz="1000" b="1" i="0" u="none" strike="noStrike">
                          <a:effectLst/>
                          <a:latin typeface="Arial" panose="020B0604020202020204" pitchFamily="34" charset="0"/>
                        </a:rPr>
                        <a:t>9-18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0.1914</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0301418"/>
                  </a:ext>
                </a:extLst>
              </a:tr>
              <a:tr h="179872">
                <a:tc>
                  <a:txBody>
                    <a:bodyPr/>
                    <a:lstStyle/>
                    <a:p>
                      <a:pPr algn="ctr" fontAlgn="b"/>
                      <a:r>
                        <a:rPr lang="en-US" sz="1000" b="1" i="0" u="none" strike="noStrike">
                          <a:effectLst/>
                          <a:latin typeface="Arial" panose="020B0604020202020204" pitchFamily="34" charset="0"/>
                        </a:rPr>
                        <a:t>&gt;18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0.9887</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5528881"/>
                  </a:ext>
                </a:extLst>
              </a:tr>
            </a:tbl>
          </a:graphicData>
        </a:graphic>
      </p:graphicFrame>
      <p:graphicFrame>
        <p:nvGraphicFramePr>
          <p:cNvPr id="13" name="Content Placeholder 3">
            <a:extLst>
              <a:ext uri="{FF2B5EF4-FFF2-40B4-BE49-F238E27FC236}">
                <a16:creationId xmlns:a16="http://schemas.microsoft.com/office/drawing/2014/main" id="{7C7776D4-DBFA-4186-8F65-5455845ABAEA}"/>
              </a:ext>
            </a:extLst>
          </p:cNvPr>
          <p:cNvGraphicFramePr>
            <a:graphicFrameLocks noGrp="1"/>
          </p:cNvGraphicFramePr>
          <p:nvPr>
            <p:ph idx="1"/>
            <p:extLst>
              <p:ext uri="{D42A27DB-BD31-4B8C-83A1-F6EECF244321}">
                <p14:modId xmlns:p14="http://schemas.microsoft.com/office/powerpoint/2010/main" val="4010330683"/>
              </p:ext>
            </p:extLst>
          </p:nvPr>
        </p:nvGraphicFramePr>
        <p:xfrm>
          <a:off x="5146278" y="5588737"/>
          <a:ext cx="3916175" cy="1064784"/>
        </p:xfrm>
        <a:graphic>
          <a:graphicData uri="http://schemas.openxmlformats.org/drawingml/2006/table">
            <a:tbl>
              <a:tblPr/>
              <a:tblGrid>
                <a:gridCol w="1176145">
                  <a:extLst>
                    <a:ext uri="{9D8B030D-6E8A-4147-A177-3AD203B41FA5}">
                      <a16:colId xmlns:a16="http://schemas.microsoft.com/office/drawing/2014/main" val="3547677903"/>
                    </a:ext>
                  </a:extLst>
                </a:gridCol>
                <a:gridCol w="792480">
                  <a:extLst>
                    <a:ext uri="{9D8B030D-6E8A-4147-A177-3AD203B41FA5}">
                      <a16:colId xmlns:a16="http://schemas.microsoft.com/office/drawing/2014/main" val="751750612"/>
                    </a:ext>
                  </a:extLst>
                </a:gridCol>
                <a:gridCol w="757646">
                  <a:extLst>
                    <a:ext uri="{9D8B030D-6E8A-4147-A177-3AD203B41FA5}">
                      <a16:colId xmlns:a16="http://schemas.microsoft.com/office/drawing/2014/main" val="1146645018"/>
                    </a:ext>
                  </a:extLst>
                </a:gridCol>
                <a:gridCol w="1189904">
                  <a:extLst>
                    <a:ext uri="{9D8B030D-6E8A-4147-A177-3AD203B41FA5}">
                      <a16:colId xmlns:a16="http://schemas.microsoft.com/office/drawing/2014/main" val="3874781558"/>
                    </a:ext>
                  </a:extLst>
                </a:gridCol>
              </a:tblGrid>
              <a:tr h="177464">
                <a:tc>
                  <a:txBody>
                    <a:bodyPr/>
                    <a:lstStyle/>
                    <a:p>
                      <a:pPr algn="ctr" fontAlgn="b"/>
                      <a:r>
                        <a:rPr lang="en-US" sz="1000" b="1" i="0" u="none" strike="noStrike" dirty="0">
                          <a:effectLst/>
                          <a:highlight>
                            <a:srgbClr val="FFFF00"/>
                          </a:highlight>
                          <a:latin typeface="Arial" panose="020B0604020202020204" pitchFamily="34" charset="0"/>
                        </a:rPr>
                        <a:t>BMI</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Summary</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Adjusted P Value</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9169403"/>
                  </a:ext>
                </a:extLst>
              </a:tr>
              <a:tr h="177464">
                <a:tc>
                  <a:txBody>
                    <a:bodyPr/>
                    <a:lstStyle/>
                    <a:p>
                      <a:pPr algn="ctr" fontAlgn="b"/>
                      <a:r>
                        <a:rPr lang="en-US" sz="1000" b="1" i="0" u="none" strike="noStrike" dirty="0">
                          <a:effectLst/>
                          <a:latin typeface="Arial" panose="020B0604020202020204" pitchFamily="34" charset="0"/>
                        </a:rPr>
                        <a:t>LOW - MEDIUM</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2667970"/>
                  </a:ext>
                </a:extLst>
              </a:tr>
              <a:tr h="177464">
                <a:tc>
                  <a:txBody>
                    <a:bodyPr/>
                    <a:lstStyle/>
                    <a:p>
                      <a:pPr algn="ctr" fontAlgn="b"/>
                      <a:r>
                        <a:rPr lang="en-US" sz="1000" b="1" i="0" u="none" strike="noStrike" dirty="0">
                          <a:effectLst/>
                          <a:latin typeface="Arial" panose="020B0604020202020204" pitchFamily="34" charset="0"/>
                        </a:rPr>
                        <a:t>0-3</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0.5376</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6309893"/>
                  </a:ext>
                </a:extLst>
              </a:tr>
              <a:tr h="177464">
                <a:tc>
                  <a:txBody>
                    <a:bodyPr/>
                    <a:lstStyle/>
                    <a:p>
                      <a:pPr algn="ctr" fontAlgn="b"/>
                      <a:r>
                        <a:rPr lang="en-US" sz="1000" b="1" i="0" u="none" strike="noStrike" dirty="0">
                          <a:effectLst/>
                          <a:latin typeface="Arial" panose="020B0604020202020204" pitchFamily="34" charset="0"/>
                        </a:rPr>
                        <a:t>4-8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effectLst/>
                          <a:latin typeface="Arial" panose="020B0604020202020204" pitchFamily="34" charset="0"/>
                        </a:rPr>
                        <a:t>0.1299</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5290837"/>
                  </a:ext>
                </a:extLst>
              </a:tr>
              <a:tr h="177464">
                <a:tc>
                  <a:txBody>
                    <a:bodyPr/>
                    <a:lstStyle/>
                    <a:p>
                      <a:pPr algn="ctr" fontAlgn="b"/>
                      <a:r>
                        <a:rPr lang="en-US" sz="1000" b="1" i="0" u="none" strike="noStrike">
                          <a:effectLst/>
                          <a:latin typeface="Arial" panose="020B0604020202020204" pitchFamily="34" charset="0"/>
                        </a:rPr>
                        <a:t>9-18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 </a:t>
                      </a: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0.4774</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2538356"/>
                  </a:ext>
                </a:extLst>
              </a:tr>
              <a:tr h="177464">
                <a:tc>
                  <a:txBody>
                    <a:bodyPr/>
                    <a:lstStyle/>
                    <a:p>
                      <a:pPr algn="ctr" fontAlgn="b"/>
                      <a:r>
                        <a:rPr lang="en-US" sz="1000" b="1" i="0" u="none" strike="noStrike">
                          <a:effectLst/>
                          <a:latin typeface="Arial" panose="020B0604020202020204" pitchFamily="34" charset="0"/>
                        </a:rPr>
                        <a:t>&gt;18</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000" b="1" i="0" u="none" strike="noStrike" dirty="0">
                        <a:effectLst/>
                        <a:latin typeface="Arial" panose="020B0604020202020204" pitchFamily="34" charset="0"/>
                      </a:endParaRPr>
                    </a:p>
                  </a:txBody>
                  <a:tcPr marL="6030" marR="6030" marT="60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ns</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effectLst/>
                          <a:latin typeface="Arial" panose="020B0604020202020204" pitchFamily="34" charset="0"/>
                        </a:rPr>
                        <a:t>0.1963</a:t>
                      </a:r>
                    </a:p>
                  </a:txBody>
                  <a:tcPr marL="5065" marR="5065" marT="5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9078111"/>
                  </a:ext>
                </a:extLst>
              </a:tr>
            </a:tbl>
          </a:graphicData>
        </a:graphic>
      </p:graphicFrame>
      <p:sp>
        <p:nvSpPr>
          <p:cNvPr id="3" name="TextBox 2">
            <a:extLst>
              <a:ext uri="{FF2B5EF4-FFF2-40B4-BE49-F238E27FC236}">
                <a16:creationId xmlns:a16="http://schemas.microsoft.com/office/drawing/2014/main" id="{29C5D702-55DD-4347-8467-4BBAC295B22D}"/>
              </a:ext>
            </a:extLst>
          </p:cNvPr>
          <p:cNvSpPr txBox="1"/>
          <p:nvPr/>
        </p:nvSpPr>
        <p:spPr>
          <a:xfrm>
            <a:off x="6656040" y="2431387"/>
            <a:ext cx="2274982" cy="369332"/>
          </a:xfrm>
          <a:prstGeom prst="rect">
            <a:avLst/>
          </a:prstGeom>
          <a:noFill/>
        </p:spPr>
        <p:txBody>
          <a:bodyPr wrap="none" rtlCol="0">
            <a:spAutoFit/>
          </a:bodyPr>
          <a:lstStyle/>
          <a:p>
            <a:r>
              <a:rPr lang="en-US" dirty="0">
                <a:solidFill>
                  <a:srgbClr val="FF0000"/>
                </a:solidFill>
              </a:rPr>
              <a:t>Separate by gender!</a:t>
            </a:r>
          </a:p>
        </p:txBody>
      </p:sp>
      <p:sp>
        <p:nvSpPr>
          <p:cNvPr id="5" name="Rectangle 4">
            <a:extLst>
              <a:ext uri="{FF2B5EF4-FFF2-40B4-BE49-F238E27FC236}">
                <a16:creationId xmlns:a16="http://schemas.microsoft.com/office/drawing/2014/main" id="{D0D96E26-7768-D54A-BB0A-D33D8689DC61}"/>
              </a:ext>
            </a:extLst>
          </p:cNvPr>
          <p:cNvSpPr/>
          <p:nvPr/>
        </p:nvSpPr>
        <p:spPr>
          <a:xfrm>
            <a:off x="2614573" y="3244334"/>
            <a:ext cx="3914854" cy="369332"/>
          </a:xfrm>
          <a:prstGeom prst="rect">
            <a:avLst/>
          </a:prstGeom>
        </p:spPr>
        <p:txBody>
          <a:bodyPr wrap="none">
            <a:spAutoFit/>
          </a:bodyPr>
          <a:lstStyle/>
          <a:p>
            <a:r>
              <a:rPr lang="en-US" dirty="0"/>
              <a:t>position=</a:t>
            </a:r>
            <a:r>
              <a:rPr lang="en-US" dirty="0" err="1"/>
              <a:t>position_dodge</a:t>
            </a:r>
            <a:r>
              <a:rPr lang="en-US" dirty="0"/>
              <a:t>(width=</a:t>
            </a:r>
            <a:r>
              <a:rPr lang="en-US" dirty="0">
                <a:latin typeface="inherit"/>
              </a:rPr>
              <a:t>0.75</a:t>
            </a:r>
            <a:r>
              <a:rPr lang="en-US" dirty="0"/>
              <a:t>)</a:t>
            </a:r>
          </a:p>
        </p:txBody>
      </p:sp>
    </p:spTree>
    <p:extLst>
      <p:ext uri="{BB962C8B-B14F-4D97-AF65-F5344CB8AC3E}">
        <p14:creationId xmlns:p14="http://schemas.microsoft.com/office/powerpoint/2010/main" val="1483321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648B48-9F44-364D-BD05-1BB9D461A44A}"/>
              </a:ext>
            </a:extLst>
          </p:cNvPr>
          <p:cNvSpPr txBox="1"/>
          <p:nvPr/>
        </p:nvSpPr>
        <p:spPr>
          <a:xfrm>
            <a:off x="372845" y="1104633"/>
            <a:ext cx="6707990" cy="369332"/>
          </a:xfrm>
          <a:prstGeom prst="rect">
            <a:avLst/>
          </a:prstGeom>
          <a:noFill/>
        </p:spPr>
        <p:txBody>
          <a:bodyPr wrap="none" rtlCol="0">
            <a:spAutoFit/>
          </a:bodyPr>
          <a:lstStyle/>
          <a:p>
            <a:r>
              <a:rPr lang="en-US" dirty="0"/>
              <a:t>Table 1 Number of subjects sampled in different villages by year</a:t>
            </a:r>
          </a:p>
        </p:txBody>
      </p:sp>
      <p:graphicFrame>
        <p:nvGraphicFramePr>
          <p:cNvPr id="4" name="Table 3">
            <a:extLst>
              <a:ext uri="{FF2B5EF4-FFF2-40B4-BE49-F238E27FC236}">
                <a16:creationId xmlns:a16="http://schemas.microsoft.com/office/drawing/2014/main" id="{76BFAC9B-406D-4FBE-A941-976585F7E59E}"/>
              </a:ext>
            </a:extLst>
          </p:cNvPr>
          <p:cNvGraphicFramePr>
            <a:graphicFrameLocks noGrp="1"/>
          </p:cNvGraphicFramePr>
          <p:nvPr>
            <p:extLst>
              <p:ext uri="{D42A27DB-BD31-4B8C-83A1-F6EECF244321}">
                <p14:modId xmlns:p14="http://schemas.microsoft.com/office/powerpoint/2010/main" val="4195834847"/>
              </p:ext>
            </p:extLst>
          </p:nvPr>
        </p:nvGraphicFramePr>
        <p:xfrm>
          <a:off x="212103" y="1555965"/>
          <a:ext cx="8856483" cy="2806406"/>
        </p:xfrm>
        <a:graphic>
          <a:graphicData uri="http://schemas.openxmlformats.org/drawingml/2006/table">
            <a:tbl>
              <a:tblPr/>
              <a:tblGrid>
                <a:gridCol w="749431">
                  <a:extLst>
                    <a:ext uri="{9D8B030D-6E8A-4147-A177-3AD203B41FA5}">
                      <a16:colId xmlns:a16="http://schemas.microsoft.com/office/drawing/2014/main" val="1551724132"/>
                    </a:ext>
                  </a:extLst>
                </a:gridCol>
                <a:gridCol w="999241">
                  <a:extLst>
                    <a:ext uri="{9D8B030D-6E8A-4147-A177-3AD203B41FA5}">
                      <a16:colId xmlns:a16="http://schemas.microsoft.com/office/drawing/2014/main" val="4220727385"/>
                    </a:ext>
                  </a:extLst>
                </a:gridCol>
                <a:gridCol w="789486">
                  <a:extLst>
                    <a:ext uri="{9D8B030D-6E8A-4147-A177-3AD203B41FA5}">
                      <a16:colId xmlns:a16="http://schemas.microsoft.com/office/drawing/2014/main" val="1411780151"/>
                    </a:ext>
                  </a:extLst>
                </a:gridCol>
                <a:gridCol w="601460">
                  <a:extLst>
                    <a:ext uri="{9D8B030D-6E8A-4147-A177-3AD203B41FA5}">
                      <a16:colId xmlns:a16="http://schemas.microsoft.com/office/drawing/2014/main" val="431491121"/>
                    </a:ext>
                  </a:extLst>
                </a:gridCol>
                <a:gridCol w="553342">
                  <a:extLst>
                    <a:ext uri="{9D8B030D-6E8A-4147-A177-3AD203B41FA5}">
                      <a16:colId xmlns:a16="http://schemas.microsoft.com/office/drawing/2014/main" val="2784134101"/>
                    </a:ext>
                  </a:extLst>
                </a:gridCol>
                <a:gridCol w="613487">
                  <a:extLst>
                    <a:ext uri="{9D8B030D-6E8A-4147-A177-3AD203B41FA5}">
                      <a16:colId xmlns:a16="http://schemas.microsoft.com/office/drawing/2014/main" val="673085474"/>
                    </a:ext>
                  </a:extLst>
                </a:gridCol>
                <a:gridCol w="613487">
                  <a:extLst>
                    <a:ext uri="{9D8B030D-6E8A-4147-A177-3AD203B41FA5}">
                      <a16:colId xmlns:a16="http://schemas.microsoft.com/office/drawing/2014/main" val="929358037"/>
                    </a:ext>
                  </a:extLst>
                </a:gridCol>
                <a:gridCol w="424029">
                  <a:extLst>
                    <a:ext uri="{9D8B030D-6E8A-4147-A177-3AD203B41FA5}">
                      <a16:colId xmlns:a16="http://schemas.microsoft.com/office/drawing/2014/main" val="3005409719"/>
                    </a:ext>
                  </a:extLst>
                </a:gridCol>
                <a:gridCol w="553342">
                  <a:extLst>
                    <a:ext uri="{9D8B030D-6E8A-4147-A177-3AD203B41FA5}">
                      <a16:colId xmlns:a16="http://schemas.microsoft.com/office/drawing/2014/main" val="3736388191"/>
                    </a:ext>
                  </a:extLst>
                </a:gridCol>
                <a:gridCol w="553342">
                  <a:extLst>
                    <a:ext uri="{9D8B030D-6E8A-4147-A177-3AD203B41FA5}">
                      <a16:colId xmlns:a16="http://schemas.microsoft.com/office/drawing/2014/main" val="1957142390"/>
                    </a:ext>
                  </a:extLst>
                </a:gridCol>
                <a:gridCol w="625518">
                  <a:extLst>
                    <a:ext uri="{9D8B030D-6E8A-4147-A177-3AD203B41FA5}">
                      <a16:colId xmlns:a16="http://schemas.microsoft.com/office/drawing/2014/main" val="1352805790"/>
                    </a:ext>
                  </a:extLst>
                </a:gridCol>
                <a:gridCol w="625518">
                  <a:extLst>
                    <a:ext uri="{9D8B030D-6E8A-4147-A177-3AD203B41FA5}">
                      <a16:colId xmlns:a16="http://schemas.microsoft.com/office/drawing/2014/main" val="665244240"/>
                    </a:ext>
                  </a:extLst>
                </a:gridCol>
                <a:gridCol w="577400">
                  <a:extLst>
                    <a:ext uri="{9D8B030D-6E8A-4147-A177-3AD203B41FA5}">
                      <a16:colId xmlns:a16="http://schemas.microsoft.com/office/drawing/2014/main" val="2499237432"/>
                    </a:ext>
                  </a:extLst>
                </a:gridCol>
                <a:gridCol w="577400">
                  <a:extLst>
                    <a:ext uri="{9D8B030D-6E8A-4147-A177-3AD203B41FA5}">
                      <a16:colId xmlns:a16="http://schemas.microsoft.com/office/drawing/2014/main" val="479535639"/>
                    </a:ext>
                  </a:extLst>
                </a:gridCol>
              </a:tblGrid>
              <a:tr h="189622">
                <a:tc rowSpan="2">
                  <a:txBody>
                    <a:bodyPr/>
                    <a:lstStyle/>
                    <a:p>
                      <a:pPr algn="ctr" rtl="0" fontAlgn="ctr"/>
                      <a:r>
                        <a:rPr lang="en-US" sz="1100" b="0" i="0" u="none" strike="noStrike" dirty="0">
                          <a:solidFill>
                            <a:srgbClr val="000000"/>
                          </a:solidFill>
                          <a:effectLst/>
                          <a:latin typeface="Arial" panose="020B0604020202020204" pitchFamily="34" charset="0"/>
                        </a:rPr>
                        <a:t>Exposure Level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rtl="0" fontAlgn="ctr"/>
                      <a:r>
                        <a:rPr lang="en-US" sz="1100" b="0" i="0" u="none" strike="noStrike" dirty="0">
                          <a:solidFill>
                            <a:srgbClr val="000000"/>
                          </a:solidFill>
                          <a:effectLst/>
                          <a:latin typeface="Arial" panose="020B0604020202020204" pitchFamily="34" charset="0"/>
                        </a:rPr>
                        <a:t>Village</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rtl="0" fontAlgn="ctr"/>
                      <a:r>
                        <a:rPr lang="en-US" sz="1100" b="0" i="0" u="none" strike="noStrike" dirty="0">
                          <a:solidFill>
                            <a:srgbClr val="000000"/>
                          </a:solidFill>
                          <a:effectLst/>
                          <a:latin typeface="Arial" panose="020B0604020202020204" pitchFamily="34" charset="0"/>
                        </a:rPr>
                        <a:t>N inhabitants</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rtl="0" fontAlgn="ctr"/>
                      <a:r>
                        <a:rPr lang="en-US" sz="1100" b="0" i="0" u="none" strike="noStrike" dirty="0">
                          <a:solidFill>
                            <a:srgbClr val="000000"/>
                          </a:solidFill>
                          <a:effectLst/>
                          <a:latin typeface="Arial" panose="020B0604020202020204" pitchFamily="34" charset="0"/>
                        </a:rPr>
                        <a:t>Ethnicity</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rtl="0" fontAlgn="ctr"/>
                      <a:r>
                        <a:rPr lang="en-US" sz="1100" b="0" i="0" u="none" strike="noStrike">
                          <a:solidFill>
                            <a:srgbClr val="000000"/>
                          </a:solidFill>
                          <a:effectLst/>
                          <a:latin typeface="Arial" panose="020B0604020202020204" pitchFamily="34" charset="0"/>
                        </a:rPr>
                        <a:t>2015</a:t>
                      </a:r>
                    </a:p>
                  </a:txBody>
                  <a:tcPr marL="9481" marR="9481" marT="9481"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rtl="0" fontAlgn="ctr"/>
                      <a:r>
                        <a:rPr lang="en-US" sz="1100" b="0" i="0" u="none" strike="noStrike">
                          <a:solidFill>
                            <a:srgbClr val="000000"/>
                          </a:solidFill>
                          <a:effectLst/>
                          <a:latin typeface="Arial" panose="020B0604020202020204" pitchFamily="34" charset="0"/>
                        </a:rPr>
                        <a:t>2016</a:t>
                      </a:r>
                    </a:p>
                  </a:txBody>
                  <a:tcPr marL="9481" marR="9481" marT="94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35078119"/>
                  </a:ext>
                </a:extLst>
              </a:tr>
              <a:tr h="36028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Age_0-3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Age_8-18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Adults</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Age_0-3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Age_8-18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Adults</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2222333"/>
                  </a:ext>
                </a:extLst>
              </a:tr>
              <a:tr h="189622">
                <a:tc rowSpan="8">
                  <a:txBody>
                    <a:bodyPr/>
                    <a:lstStyle/>
                    <a:p>
                      <a:pPr algn="ctr" rtl="0" fontAlgn="ctr"/>
                      <a:r>
                        <a:rPr lang="en-US" sz="1100" b="0" i="0" u="none" strike="noStrike" dirty="0">
                          <a:solidFill>
                            <a:srgbClr val="000000"/>
                          </a:solidFill>
                          <a:effectLst/>
                          <a:latin typeface="Arial" panose="020B0604020202020204" pitchFamily="34" charset="0"/>
                        </a:rPr>
                        <a:t>Low</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Chajuranha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6580895"/>
                  </a:ext>
                </a:extLst>
              </a:tr>
              <a:tr h="189622">
                <a:tc vMerge="1">
                  <a:txBody>
                    <a:bodyPr/>
                    <a:lstStyle/>
                    <a:p>
                      <a:endParaRPr lang="en-US"/>
                    </a:p>
                  </a:txBody>
                  <a:tcPr/>
                </a:tc>
                <a:tc>
                  <a:txBody>
                    <a:bodyPr/>
                    <a:lstStyle/>
                    <a:p>
                      <a:pPr algn="ctr" rtl="0" fontAlgn="ctr"/>
                      <a:r>
                        <a:rPr lang="en-US" sz="1100" b="0" i="0" u="none" strike="noStrike" dirty="0" err="1">
                          <a:solidFill>
                            <a:srgbClr val="000000"/>
                          </a:solidFill>
                          <a:effectLst/>
                          <a:latin typeface="Arial" panose="020B0604020202020204" pitchFamily="34" charset="0"/>
                        </a:rPr>
                        <a:t>Kuyuwininha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2486311"/>
                  </a:ext>
                </a:extLst>
              </a:tr>
              <a:tr h="189622">
                <a:tc vMerge="1">
                  <a:txBody>
                    <a:bodyPr/>
                    <a:lstStyle/>
                    <a:p>
                      <a:endParaRPr lang="en-US"/>
                    </a:p>
                  </a:txBody>
                  <a:tcPr/>
                </a:tc>
                <a:tc>
                  <a:txBody>
                    <a:bodyPr/>
                    <a:lstStyle/>
                    <a:p>
                      <a:pPr algn="ctr" rtl="0" fontAlgn="ctr"/>
                      <a:r>
                        <a:rPr lang="en-US" sz="1100" b="0" i="0" u="none" strike="noStrike" dirty="0" err="1">
                          <a:solidFill>
                            <a:srgbClr val="000000"/>
                          </a:solidFill>
                          <a:effectLst/>
                          <a:latin typeface="Arial" panose="020B0604020202020204" pitchFamily="34" charset="0"/>
                        </a:rPr>
                        <a:t>Mosenahanha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2610237"/>
                  </a:ext>
                </a:extLst>
              </a:tr>
              <a:tr h="360282">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Shianana-Jiyakwanha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9</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21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4001460"/>
                  </a:ext>
                </a:extLst>
              </a:tr>
              <a:tr h="189622">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Sudukuma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24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4441783"/>
                  </a:ext>
                </a:extLst>
              </a:tr>
              <a:tr h="189622">
                <a:tc vMerge="1">
                  <a:txBody>
                    <a:bodyPr/>
                    <a:lstStyle/>
                    <a:p>
                      <a:endParaRPr lang="en-US"/>
                    </a:p>
                  </a:txBody>
                  <a:tcPr/>
                </a:tc>
                <a:tc>
                  <a:txBody>
                    <a:bodyPr/>
                    <a:lstStyle/>
                    <a:p>
                      <a:pPr algn="ctr" rtl="0" fontAlgn="ctr"/>
                      <a:r>
                        <a:rPr lang="en-US" sz="1100" b="0" i="0" u="none" strike="noStrike">
                          <a:solidFill>
                            <a:srgbClr val="000000"/>
                          </a:solidFill>
                          <a:effectLst/>
                          <a:latin typeface="Arial" panose="020B0604020202020204" pitchFamily="34" charset="0"/>
                        </a:rPr>
                        <a:t>Washudihanha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Sanema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2319433"/>
                  </a:ext>
                </a:extLst>
              </a:tr>
              <a:tr h="189622">
                <a:tc vMerge="1">
                  <a:txBody>
                    <a:bodyPr/>
                    <a:lstStyle/>
                    <a:p>
                      <a:endParaRPr lang="en-US"/>
                    </a:p>
                  </a:txBody>
                  <a:tcPr/>
                </a:tc>
                <a:tc>
                  <a:txBody>
                    <a:bodyPr/>
                    <a:lstStyle/>
                    <a:p>
                      <a:pPr algn="ctr" rtl="0" fontAlgn="ctr"/>
                      <a:r>
                        <a:rPr lang="en-US" sz="1100" b="0" i="0" u="none" strike="noStrike" dirty="0" err="1">
                          <a:solidFill>
                            <a:srgbClr val="000000"/>
                          </a:solidFill>
                          <a:effectLst/>
                          <a:latin typeface="Arial" panose="020B0604020202020204" pitchFamily="34" charset="0"/>
                        </a:rPr>
                        <a:t>Fiyakwanha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Yekwana</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21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47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8390532"/>
                  </a:ext>
                </a:extLst>
              </a:tr>
              <a:tr h="189622">
                <a:tc vMerge="1">
                  <a:txBody>
                    <a:bodyPr/>
                    <a:lstStyle/>
                    <a:p>
                      <a:endParaRPr lang="en-US"/>
                    </a:p>
                  </a:txBody>
                  <a:tcPr/>
                </a:tc>
                <a:tc>
                  <a:txBody>
                    <a:bodyPr/>
                    <a:lstStyle/>
                    <a:p>
                      <a:pPr algn="ctr" rtl="0" fontAlgn="ctr"/>
                      <a:r>
                        <a:rPr lang="en-US" sz="1100" b="1" i="0" u="none" strike="noStrike">
                          <a:solidFill>
                            <a:srgbClr val="000000"/>
                          </a:solidFill>
                          <a:effectLst/>
                          <a:latin typeface="Arial" panose="020B0604020202020204" pitchFamily="34" charset="0"/>
                        </a:rPr>
                        <a:t>Subtotal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1"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31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50</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34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161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9910555"/>
                  </a:ext>
                </a:extLst>
              </a:tr>
              <a:tr h="189622">
                <a:tc rowSpan="2">
                  <a:txBody>
                    <a:bodyPr/>
                    <a:lstStyle/>
                    <a:p>
                      <a:pPr algn="ctr" rtl="0" fontAlgn="ctr"/>
                      <a:r>
                        <a:rPr lang="en-US" sz="1100" b="0" i="0" u="none" strike="noStrike">
                          <a:solidFill>
                            <a:srgbClr val="000000"/>
                          </a:solidFill>
                          <a:effectLst/>
                          <a:latin typeface="Arial" panose="020B0604020202020204" pitchFamily="34" charset="0"/>
                        </a:rPr>
                        <a:t>Medium</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err="1">
                          <a:solidFill>
                            <a:srgbClr val="000000"/>
                          </a:solidFill>
                          <a:effectLst/>
                          <a:latin typeface="Arial" panose="020B0604020202020204" pitchFamily="34" charset="0"/>
                        </a:rPr>
                        <a:t>Kanarakuni</a:t>
                      </a: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0"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Yekwana</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17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79</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rPr>
                        <a:t>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rPr>
                        <a:t>27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2779951"/>
                  </a:ext>
                </a:extLst>
              </a:tr>
              <a:tr h="189622">
                <a:tc vMerge="1">
                  <a:txBody>
                    <a:bodyPr/>
                    <a:lstStyle/>
                    <a:p>
                      <a:endParaRPr lang="en-US"/>
                    </a:p>
                  </a:txBody>
                  <a:tcPr/>
                </a:tc>
                <a:tc>
                  <a:txBody>
                    <a:bodyPr/>
                    <a:lstStyle/>
                    <a:p>
                      <a:pPr algn="ctr" rtl="0" fontAlgn="ctr"/>
                      <a:r>
                        <a:rPr lang="en-US" sz="1100" b="1" i="0" u="none" strike="noStrike">
                          <a:solidFill>
                            <a:srgbClr val="000000"/>
                          </a:solidFill>
                          <a:effectLst/>
                          <a:latin typeface="Arial" panose="020B0604020202020204" pitchFamily="34" charset="0"/>
                        </a:rPr>
                        <a:t>Subtotal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1"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79</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18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74</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8747446"/>
                  </a:ext>
                </a:extLst>
              </a:tr>
              <a:tr h="189622">
                <a:tc>
                  <a:txBody>
                    <a:bodyPr/>
                    <a:lstStyle/>
                    <a:p>
                      <a:pPr algn="ctr" rtl="0" fontAlgn="ctr"/>
                      <a:r>
                        <a:rPr lang="en-US" sz="1100" b="1" i="0" u="none" strike="noStrike">
                          <a:solidFill>
                            <a:srgbClr val="000000"/>
                          </a:solidFill>
                          <a:effectLst/>
                          <a:latin typeface="Arial" panose="020B0604020202020204" pitchFamily="34" charset="0"/>
                        </a:rPr>
                        <a:t>Total</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endParaRPr lang="en-US" sz="1100" b="1" i="0" u="none" strike="noStrike" dirty="0">
                        <a:solidFill>
                          <a:srgbClr val="000000"/>
                        </a:solidFill>
                        <a:effectLst/>
                        <a:latin typeface="Arial" panose="020B0604020202020204" pitchFamily="34" charset="0"/>
                      </a:endParaRP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rPr>
                        <a:t> </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46</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41</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75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197</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32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53</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a:solidFill>
                            <a:srgbClr val="000000"/>
                          </a:solidFill>
                          <a:effectLst/>
                          <a:latin typeface="Arial" panose="020B0604020202020204" pitchFamily="34" charset="0"/>
                        </a:rPr>
                        <a:t>52</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98</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100" b="1" i="1" u="none" strike="noStrike" dirty="0">
                          <a:solidFill>
                            <a:srgbClr val="000000"/>
                          </a:solidFill>
                          <a:effectLst/>
                          <a:latin typeface="Arial" panose="020B0604020202020204" pitchFamily="34" charset="0"/>
                        </a:rPr>
                        <a:t>235</a:t>
                      </a:r>
                    </a:p>
                  </a:txBody>
                  <a:tcPr marL="9481" marR="9481" marT="948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0781616"/>
                  </a:ext>
                </a:extLst>
              </a:tr>
            </a:tbl>
          </a:graphicData>
        </a:graphic>
      </p:graphicFrame>
    </p:spTree>
    <p:extLst>
      <p:ext uri="{BB962C8B-B14F-4D97-AF65-F5344CB8AC3E}">
        <p14:creationId xmlns:p14="http://schemas.microsoft.com/office/powerpoint/2010/main" val="1800540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5A: Bray-Curtis distance for KEGG ortholog assignments – Amerindians exposure to Western medicine 2015</a:t>
            </a:r>
          </a:p>
        </p:txBody>
      </p:sp>
      <p:sp>
        <p:nvSpPr>
          <p:cNvPr id="11" name="TextBox 10">
            <a:extLst>
              <a:ext uri="{FF2B5EF4-FFF2-40B4-BE49-F238E27FC236}">
                <a16:creationId xmlns:a16="http://schemas.microsoft.com/office/drawing/2014/main" id="{A7B40626-A19E-844C-9C0F-80B40AD71615}"/>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sp>
        <p:nvSpPr>
          <p:cNvPr id="12" name="TextBox 11">
            <a:extLst>
              <a:ext uri="{FF2B5EF4-FFF2-40B4-BE49-F238E27FC236}">
                <a16:creationId xmlns:a16="http://schemas.microsoft.com/office/drawing/2014/main" id="{E316BA4D-CC8C-DE42-86DF-4E6FFD08339B}"/>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0.005</a:t>
            </a:r>
          </a:p>
        </p:txBody>
      </p:sp>
      <p:pic>
        <p:nvPicPr>
          <p:cNvPr id="5" name="Picture 4">
            <a:extLst>
              <a:ext uri="{FF2B5EF4-FFF2-40B4-BE49-F238E27FC236}">
                <a16:creationId xmlns:a16="http://schemas.microsoft.com/office/drawing/2014/main" id="{4D602A5F-5DB7-C341-AE53-37FB670AE8F5}"/>
              </a:ext>
            </a:extLst>
          </p:cNvPr>
          <p:cNvPicPr>
            <a:picLocks noChangeAspect="1"/>
          </p:cNvPicPr>
          <p:nvPr/>
        </p:nvPicPr>
        <p:blipFill>
          <a:blip r:embed="rId2"/>
          <a:stretch>
            <a:fillRect/>
          </a:stretch>
        </p:blipFill>
        <p:spPr>
          <a:xfrm>
            <a:off x="0" y="1106261"/>
            <a:ext cx="5175624" cy="3881718"/>
          </a:xfrm>
          <a:prstGeom prst="rect">
            <a:avLst/>
          </a:prstGeom>
        </p:spPr>
      </p:pic>
      <p:pic>
        <p:nvPicPr>
          <p:cNvPr id="8" name="Picture 7">
            <a:extLst>
              <a:ext uri="{FF2B5EF4-FFF2-40B4-BE49-F238E27FC236}">
                <a16:creationId xmlns:a16="http://schemas.microsoft.com/office/drawing/2014/main" id="{004BD48B-7A45-7746-9711-DE0103653095}"/>
              </a:ext>
            </a:extLst>
          </p:cNvPr>
          <p:cNvPicPr>
            <a:picLocks noChangeAspect="1"/>
          </p:cNvPicPr>
          <p:nvPr/>
        </p:nvPicPr>
        <p:blipFill>
          <a:blip r:embed="rId3"/>
          <a:stretch>
            <a:fillRect/>
          </a:stretch>
        </p:blipFill>
        <p:spPr>
          <a:xfrm>
            <a:off x="3457497" y="1047653"/>
            <a:ext cx="5253767" cy="3940325"/>
          </a:xfrm>
          <a:prstGeom prst="rect">
            <a:avLst/>
          </a:prstGeom>
        </p:spPr>
      </p:pic>
    </p:spTree>
    <p:extLst>
      <p:ext uri="{BB962C8B-B14F-4D97-AF65-F5344CB8AC3E}">
        <p14:creationId xmlns:p14="http://schemas.microsoft.com/office/powerpoint/2010/main" val="3376300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5A. Bray-Curtis distance for KEGG ortholog assignments – Amerindians exposure to Western medicine in 2016</a:t>
            </a:r>
          </a:p>
        </p:txBody>
      </p:sp>
      <p:sp>
        <p:nvSpPr>
          <p:cNvPr id="11" name="TextBox 10">
            <a:extLst>
              <a:ext uri="{FF2B5EF4-FFF2-40B4-BE49-F238E27FC236}">
                <a16:creationId xmlns:a16="http://schemas.microsoft.com/office/drawing/2014/main" id="{A7B40626-A19E-844C-9C0F-80B40AD71615}"/>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0.35</a:t>
            </a:r>
          </a:p>
        </p:txBody>
      </p:sp>
      <p:sp>
        <p:nvSpPr>
          <p:cNvPr id="12" name="TextBox 11">
            <a:extLst>
              <a:ext uri="{FF2B5EF4-FFF2-40B4-BE49-F238E27FC236}">
                <a16:creationId xmlns:a16="http://schemas.microsoft.com/office/drawing/2014/main" id="{E316BA4D-CC8C-DE42-86DF-4E6FFD08339B}"/>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0.96</a:t>
            </a:r>
          </a:p>
        </p:txBody>
      </p:sp>
      <p:pic>
        <p:nvPicPr>
          <p:cNvPr id="4" name="Picture 3">
            <a:extLst>
              <a:ext uri="{FF2B5EF4-FFF2-40B4-BE49-F238E27FC236}">
                <a16:creationId xmlns:a16="http://schemas.microsoft.com/office/drawing/2014/main" id="{4B3F6A4B-3177-2043-8891-04ADADE50A38}"/>
              </a:ext>
            </a:extLst>
          </p:cNvPr>
          <p:cNvPicPr>
            <a:picLocks noChangeAspect="1"/>
          </p:cNvPicPr>
          <p:nvPr/>
        </p:nvPicPr>
        <p:blipFill>
          <a:blip r:embed="rId2"/>
          <a:stretch>
            <a:fillRect/>
          </a:stretch>
        </p:blipFill>
        <p:spPr>
          <a:xfrm>
            <a:off x="125506" y="1029446"/>
            <a:ext cx="5468470" cy="4101353"/>
          </a:xfrm>
          <a:prstGeom prst="rect">
            <a:avLst/>
          </a:prstGeom>
        </p:spPr>
      </p:pic>
      <p:pic>
        <p:nvPicPr>
          <p:cNvPr id="6" name="Picture 5">
            <a:extLst>
              <a:ext uri="{FF2B5EF4-FFF2-40B4-BE49-F238E27FC236}">
                <a16:creationId xmlns:a16="http://schemas.microsoft.com/office/drawing/2014/main" id="{C60BC4FE-4343-5746-A2B2-EC27431D5B5F}"/>
              </a:ext>
            </a:extLst>
          </p:cNvPr>
          <p:cNvPicPr>
            <a:picLocks noChangeAspect="1"/>
          </p:cNvPicPr>
          <p:nvPr/>
        </p:nvPicPr>
        <p:blipFill>
          <a:blip r:embed="rId3"/>
          <a:stretch>
            <a:fillRect/>
          </a:stretch>
        </p:blipFill>
        <p:spPr>
          <a:xfrm>
            <a:off x="3651622" y="1027643"/>
            <a:ext cx="5434616" cy="4075962"/>
          </a:xfrm>
          <a:prstGeom prst="rect">
            <a:avLst/>
          </a:prstGeom>
        </p:spPr>
      </p:pic>
    </p:spTree>
    <p:extLst>
      <p:ext uri="{BB962C8B-B14F-4D97-AF65-F5344CB8AC3E}">
        <p14:creationId xmlns:p14="http://schemas.microsoft.com/office/powerpoint/2010/main" val="3773840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5B: Bray-Curtis distance for KEGG ortholog assignments – Amerindians compared to Western microbiomes 2015</a:t>
            </a:r>
          </a:p>
        </p:txBody>
      </p:sp>
      <p:sp>
        <p:nvSpPr>
          <p:cNvPr id="8" name="TextBox 7">
            <a:extLst>
              <a:ext uri="{FF2B5EF4-FFF2-40B4-BE49-F238E27FC236}">
                <a16:creationId xmlns:a16="http://schemas.microsoft.com/office/drawing/2014/main" id="{F821A4FF-61BF-4A48-A16C-DAF194A9781D}"/>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sp>
        <p:nvSpPr>
          <p:cNvPr id="9" name="TextBox 8">
            <a:extLst>
              <a:ext uri="{FF2B5EF4-FFF2-40B4-BE49-F238E27FC236}">
                <a16:creationId xmlns:a16="http://schemas.microsoft.com/office/drawing/2014/main" id="{8AEA5CB8-82F4-CF4D-BFD7-00D6918D80C3}"/>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pic>
        <p:nvPicPr>
          <p:cNvPr id="4" name="Picture 3">
            <a:extLst>
              <a:ext uri="{FF2B5EF4-FFF2-40B4-BE49-F238E27FC236}">
                <a16:creationId xmlns:a16="http://schemas.microsoft.com/office/drawing/2014/main" id="{A9F88A70-70A7-E147-B839-57079069FA4A}"/>
              </a:ext>
            </a:extLst>
          </p:cNvPr>
          <p:cNvPicPr>
            <a:picLocks noChangeAspect="1"/>
          </p:cNvPicPr>
          <p:nvPr/>
        </p:nvPicPr>
        <p:blipFill>
          <a:blip r:embed="rId3"/>
          <a:stretch>
            <a:fillRect/>
          </a:stretch>
        </p:blipFill>
        <p:spPr>
          <a:xfrm>
            <a:off x="0" y="930226"/>
            <a:ext cx="5342966" cy="4007225"/>
          </a:xfrm>
          <a:prstGeom prst="rect">
            <a:avLst/>
          </a:prstGeom>
        </p:spPr>
      </p:pic>
      <p:pic>
        <p:nvPicPr>
          <p:cNvPr id="7" name="Picture 6">
            <a:extLst>
              <a:ext uri="{FF2B5EF4-FFF2-40B4-BE49-F238E27FC236}">
                <a16:creationId xmlns:a16="http://schemas.microsoft.com/office/drawing/2014/main" id="{1EA0A8BE-E6EE-6041-A6AB-E68A8F0514CD}"/>
              </a:ext>
            </a:extLst>
          </p:cNvPr>
          <p:cNvPicPr>
            <a:picLocks noChangeAspect="1"/>
          </p:cNvPicPr>
          <p:nvPr/>
        </p:nvPicPr>
        <p:blipFill>
          <a:blip r:embed="rId4"/>
          <a:stretch>
            <a:fillRect/>
          </a:stretch>
        </p:blipFill>
        <p:spPr>
          <a:xfrm>
            <a:off x="3765176" y="941301"/>
            <a:ext cx="5257301" cy="3942976"/>
          </a:xfrm>
          <a:prstGeom prst="rect">
            <a:avLst/>
          </a:prstGeom>
        </p:spPr>
      </p:pic>
    </p:spTree>
    <p:extLst>
      <p:ext uri="{BB962C8B-B14F-4D97-AF65-F5344CB8AC3E}">
        <p14:creationId xmlns:p14="http://schemas.microsoft.com/office/powerpoint/2010/main" val="2515012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0929-6F05-1F46-8061-7903BB4D4DC3}"/>
              </a:ext>
            </a:extLst>
          </p:cNvPr>
          <p:cNvSpPr>
            <a:spLocks noGrp="1"/>
          </p:cNvSpPr>
          <p:nvPr>
            <p:ph type="title"/>
          </p:nvPr>
        </p:nvSpPr>
        <p:spPr>
          <a:xfrm>
            <a:off x="0" y="60960"/>
            <a:ext cx="9144000" cy="869266"/>
          </a:xfrm>
        </p:spPr>
        <p:txBody>
          <a:bodyPr>
            <a:noAutofit/>
          </a:bodyPr>
          <a:lstStyle/>
          <a:p>
            <a:r>
              <a:rPr lang="en-US" sz="2400" dirty="0"/>
              <a:t>Fig 5B. Bray-Curtis distance for KEGG ortholog assignments – Amerindians compared to Western microbiomes in 2016</a:t>
            </a:r>
          </a:p>
        </p:txBody>
      </p:sp>
      <p:sp>
        <p:nvSpPr>
          <p:cNvPr id="8" name="TextBox 7">
            <a:extLst>
              <a:ext uri="{FF2B5EF4-FFF2-40B4-BE49-F238E27FC236}">
                <a16:creationId xmlns:a16="http://schemas.microsoft.com/office/drawing/2014/main" id="{F821A4FF-61BF-4A48-A16C-DAF194A9781D}"/>
              </a:ext>
            </a:extLst>
          </p:cNvPr>
          <p:cNvSpPr txBox="1"/>
          <p:nvPr/>
        </p:nvSpPr>
        <p:spPr>
          <a:xfrm>
            <a:off x="324680" y="5105408"/>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sp>
        <p:nvSpPr>
          <p:cNvPr id="9" name="TextBox 8">
            <a:extLst>
              <a:ext uri="{FF2B5EF4-FFF2-40B4-BE49-F238E27FC236}">
                <a16:creationId xmlns:a16="http://schemas.microsoft.com/office/drawing/2014/main" id="{8AEA5CB8-82F4-CF4D-BFD7-00D6918D80C3}"/>
              </a:ext>
            </a:extLst>
          </p:cNvPr>
          <p:cNvSpPr txBox="1"/>
          <p:nvPr/>
        </p:nvSpPr>
        <p:spPr>
          <a:xfrm>
            <a:off x="4572000" y="5105407"/>
            <a:ext cx="1428596" cy="646331"/>
          </a:xfrm>
          <a:prstGeom prst="rect">
            <a:avLst/>
          </a:prstGeom>
          <a:noFill/>
        </p:spPr>
        <p:txBody>
          <a:bodyPr wrap="none" rtlCol="0">
            <a:spAutoFit/>
          </a:bodyPr>
          <a:lstStyle/>
          <a:p>
            <a:r>
              <a:rPr lang="en-US" dirty="0" err="1"/>
              <a:t>Permanova</a:t>
            </a:r>
            <a:r>
              <a:rPr lang="en-US" dirty="0"/>
              <a:t>:</a:t>
            </a:r>
          </a:p>
          <a:p>
            <a:r>
              <a:rPr lang="en-US" dirty="0"/>
              <a:t>p = 0.001</a:t>
            </a:r>
          </a:p>
        </p:txBody>
      </p:sp>
      <p:pic>
        <p:nvPicPr>
          <p:cNvPr id="5" name="Picture 4">
            <a:extLst>
              <a:ext uri="{FF2B5EF4-FFF2-40B4-BE49-F238E27FC236}">
                <a16:creationId xmlns:a16="http://schemas.microsoft.com/office/drawing/2014/main" id="{4BD16A00-20D0-044D-AD13-0B33FDC15A32}"/>
              </a:ext>
            </a:extLst>
          </p:cNvPr>
          <p:cNvPicPr>
            <a:picLocks noChangeAspect="1"/>
          </p:cNvPicPr>
          <p:nvPr/>
        </p:nvPicPr>
        <p:blipFill>
          <a:blip r:embed="rId2"/>
          <a:stretch>
            <a:fillRect/>
          </a:stretch>
        </p:blipFill>
        <p:spPr>
          <a:xfrm>
            <a:off x="-1" y="1106261"/>
            <a:ext cx="5426635" cy="4069976"/>
          </a:xfrm>
          <a:prstGeom prst="rect">
            <a:avLst/>
          </a:prstGeom>
        </p:spPr>
      </p:pic>
      <p:pic>
        <p:nvPicPr>
          <p:cNvPr id="11" name="Picture 10">
            <a:extLst>
              <a:ext uri="{FF2B5EF4-FFF2-40B4-BE49-F238E27FC236}">
                <a16:creationId xmlns:a16="http://schemas.microsoft.com/office/drawing/2014/main" id="{FDE4F0AC-0A55-0843-B6F6-9C4C981EED3D}"/>
              </a:ext>
            </a:extLst>
          </p:cNvPr>
          <p:cNvPicPr>
            <a:picLocks noChangeAspect="1"/>
          </p:cNvPicPr>
          <p:nvPr/>
        </p:nvPicPr>
        <p:blipFill>
          <a:blip r:embed="rId3"/>
          <a:stretch>
            <a:fillRect/>
          </a:stretch>
        </p:blipFill>
        <p:spPr>
          <a:xfrm>
            <a:off x="3681505" y="1106261"/>
            <a:ext cx="5426635" cy="4069976"/>
          </a:xfrm>
          <a:prstGeom prst="rect">
            <a:avLst/>
          </a:prstGeom>
        </p:spPr>
      </p:pic>
    </p:spTree>
    <p:extLst>
      <p:ext uri="{BB962C8B-B14F-4D97-AF65-F5344CB8AC3E}">
        <p14:creationId xmlns:p14="http://schemas.microsoft.com/office/powerpoint/2010/main" val="4108030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460849-7B88-C548-8FC4-A79E9DBC7D75}"/>
              </a:ext>
            </a:extLst>
          </p:cNvPr>
          <p:cNvPicPr>
            <a:picLocks noChangeAspect="1"/>
          </p:cNvPicPr>
          <p:nvPr/>
        </p:nvPicPr>
        <p:blipFill>
          <a:blip r:embed="rId2"/>
          <a:stretch>
            <a:fillRect/>
          </a:stretch>
        </p:blipFill>
        <p:spPr>
          <a:xfrm>
            <a:off x="1323975" y="0"/>
            <a:ext cx="7715250" cy="6858000"/>
          </a:xfrm>
          <a:prstGeom prst="rect">
            <a:avLst/>
          </a:prstGeom>
        </p:spPr>
      </p:pic>
      <p:sp>
        <p:nvSpPr>
          <p:cNvPr id="7" name="Title 6">
            <a:extLst>
              <a:ext uri="{FF2B5EF4-FFF2-40B4-BE49-F238E27FC236}">
                <a16:creationId xmlns:a16="http://schemas.microsoft.com/office/drawing/2014/main" id="{E3D9C8F6-500A-7C4C-9A61-1D85BD370EFA}"/>
              </a:ext>
            </a:extLst>
          </p:cNvPr>
          <p:cNvSpPr>
            <a:spLocks noGrp="1"/>
          </p:cNvSpPr>
          <p:nvPr>
            <p:ph type="title"/>
          </p:nvPr>
        </p:nvSpPr>
        <p:spPr>
          <a:xfrm>
            <a:off x="0" y="0"/>
            <a:ext cx="1917865" cy="659081"/>
          </a:xfrm>
        </p:spPr>
        <p:txBody>
          <a:bodyPr>
            <a:noAutofit/>
          </a:bodyPr>
          <a:lstStyle/>
          <a:p>
            <a:r>
              <a:rPr lang="en-US" sz="2400" dirty="0"/>
              <a:t>Fig 5C.2015</a:t>
            </a:r>
          </a:p>
        </p:txBody>
      </p:sp>
      <p:sp>
        <p:nvSpPr>
          <p:cNvPr id="5" name="TextBox 4">
            <a:extLst>
              <a:ext uri="{FF2B5EF4-FFF2-40B4-BE49-F238E27FC236}">
                <a16:creationId xmlns:a16="http://schemas.microsoft.com/office/drawing/2014/main" id="{DAC53830-B407-8A47-91FA-41EA8680BA7B}"/>
              </a:ext>
            </a:extLst>
          </p:cNvPr>
          <p:cNvSpPr txBox="1"/>
          <p:nvPr/>
        </p:nvSpPr>
        <p:spPr>
          <a:xfrm>
            <a:off x="99483" y="1219201"/>
            <a:ext cx="1794081" cy="1477328"/>
          </a:xfrm>
          <a:prstGeom prst="rect">
            <a:avLst/>
          </a:prstGeom>
          <a:noFill/>
        </p:spPr>
        <p:txBody>
          <a:bodyPr wrap="none" rtlCol="0">
            <a:spAutoFit/>
          </a:bodyPr>
          <a:lstStyle/>
          <a:p>
            <a:r>
              <a:rPr lang="en-US" dirty="0"/>
              <a:t>Higher values =</a:t>
            </a:r>
          </a:p>
          <a:p>
            <a:r>
              <a:rPr lang="en-US" dirty="0"/>
              <a:t>greater</a:t>
            </a:r>
          </a:p>
          <a:p>
            <a:r>
              <a:rPr lang="en-US" dirty="0"/>
              <a:t>abundance</a:t>
            </a:r>
          </a:p>
          <a:p>
            <a:r>
              <a:rPr lang="en-US" dirty="0"/>
              <a:t>in</a:t>
            </a:r>
          </a:p>
          <a:p>
            <a:r>
              <a:rPr lang="en-US" dirty="0"/>
              <a:t>Western</a:t>
            </a:r>
          </a:p>
        </p:txBody>
      </p:sp>
    </p:spTree>
    <p:extLst>
      <p:ext uri="{BB962C8B-B14F-4D97-AF65-F5344CB8AC3E}">
        <p14:creationId xmlns:p14="http://schemas.microsoft.com/office/powerpoint/2010/main" val="374454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864097-2D44-294E-B3E8-459AA83BEF5E}"/>
              </a:ext>
            </a:extLst>
          </p:cNvPr>
          <p:cNvPicPr>
            <a:picLocks noChangeAspect="1"/>
          </p:cNvPicPr>
          <p:nvPr/>
        </p:nvPicPr>
        <p:blipFill>
          <a:blip r:embed="rId2"/>
          <a:stretch>
            <a:fillRect/>
          </a:stretch>
        </p:blipFill>
        <p:spPr>
          <a:xfrm>
            <a:off x="1060636" y="-1"/>
            <a:ext cx="7688917" cy="6834593"/>
          </a:xfrm>
          <a:prstGeom prst="rect">
            <a:avLst/>
          </a:prstGeom>
        </p:spPr>
      </p:pic>
      <p:sp>
        <p:nvSpPr>
          <p:cNvPr id="7" name="Title 6">
            <a:extLst>
              <a:ext uri="{FF2B5EF4-FFF2-40B4-BE49-F238E27FC236}">
                <a16:creationId xmlns:a16="http://schemas.microsoft.com/office/drawing/2014/main" id="{E3D9C8F6-500A-7C4C-9A61-1D85BD370EFA}"/>
              </a:ext>
            </a:extLst>
          </p:cNvPr>
          <p:cNvSpPr>
            <a:spLocks noGrp="1"/>
          </p:cNvSpPr>
          <p:nvPr>
            <p:ph type="title"/>
          </p:nvPr>
        </p:nvSpPr>
        <p:spPr>
          <a:xfrm>
            <a:off x="0" y="0"/>
            <a:ext cx="1917865" cy="659081"/>
          </a:xfrm>
        </p:spPr>
        <p:txBody>
          <a:bodyPr>
            <a:noAutofit/>
          </a:bodyPr>
          <a:lstStyle/>
          <a:p>
            <a:r>
              <a:rPr lang="en-US" sz="2400" dirty="0"/>
              <a:t>Fig 5C.2016</a:t>
            </a:r>
          </a:p>
        </p:txBody>
      </p:sp>
    </p:spTree>
    <p:extLst>
      <p:ext uri="{BB962C8B-B14F-4D97-AF65-F5344CB8AC3E}">
        <p14:creationId xmlns:p14="http://schemas.microsoft.com/office/powerpoint/2010/main" val="3073687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57290E-710D-C74A-9871-890AD0487F87}"/>
              </a:ext>
            </a:extLst>
          </p:cNvPr>
          <p:cNvPicPr>
            <a:picLocks noChangeAspect="1"/>
          </p:cNvPicPr>
          <p:nvPr/>
        </p:nvPicPr>
        <p:blipFill>
          <a:blip r:embed="rId2"/>
          <a:stretch>
            <a:fillRect/>
          </a:stretch>
        </p:blipFill>
        <p:spPr>
          <a:xfrm>
            <a:off x="1329267" y="0"/>
            <a:ext cx="7715250" cy="6858000"/>
          </a:xfrm>
          <a:prstGeom prst="rect">
            <a:avLst/>
          </a:prstGeom>
        </p:spPr>
      </p:pic>
      <p:sp>
        <p:nvSpPr>
          <p:cNvPr id="5" name="TextBox 4">
            <a:extLst>
              <a:ext uri="{FF2B5EF4-FFF2-40B4-BE49-F238E27FC236}">
                <a16:creationId xmlns:a16="http://schemas.microsoft.com/office/drawing/2014/main" id="{B978046D-711B-EE45-96F5-1DE56B927AE9}"/>
              </a:ext>
            </a:extLst>
          </p:cNvPr>
          <p:cNvSpPr txBox="1"/>
          <p:nvPr/>
        </p:nvSpPr>
        <p:spPr>
          <a:xfrm>
            <a:off x="99483" y="1219201"/>
            <a:ext cx="1794081" cy="1477328"/>
          </a:xfrm>
          <a:prstGeom prst="rect">
            <a:avLst/>
          </a:prstGeom>
          <a:noFill/>
        </p:spPr>
        <p:txBody>
          <a:bodyPr wrap="none" rtlCol="0">
            <a:spAutoFit/>
          </a:bodyPr>
          <a:lstStyle/>
          <a:p>
            <a:r>
              <a:rPr lang="en-US" dirty="0"/>
              <a:t>Higher values =</a:t>
            </a:r>
          </a:p>
          <a:p>
            <a:r>
              <a:rPr lang="en-US" dirty="0"/>
              <a:t>greater</a:t>
            </a:r>
          </a:p>
          <a:p>
            <a:r>
              <a:rPr lang="en-US" dirty="0"/>
              <a:t>abundance</a:t>
            </a:r>
          </a:p>
          <a:p>
            <a:r>
              <a:rPr lang="en-US" dirty="0"/>
              <a:t>in</a:t>
            </a:r>
          </a:p>
          <a:p>
            <a:r>
              <a:rPr lang="en-US" dirty="0" err="1"/>
              <a:t>MediumUrban</a:t>
            </a:r>
            <a:endParaRPr lang="en-US" dirty="0"/>
          </a:p>
        </p:txBody>
      </p:sp>
    </p:spTree>
    <p:extLst>
      <p:ext uri="{BB962C8B-B14F-4D97-AF65-F5344CB8AC3E}">
        <p14:creationId xmlns:p14="http://schemas.microsoft.com/office/powerpoint/2010/main" val="3265645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A151-5CE2-D24C-8155-E1592BCCEE3B}"/>
              </a:ext>
            </a:extLst>
          </p:cNvPr>
          <p:cNvSpPr>
            <a:spLocks noGrp="1"/>
          </p:cNvSpPr>
          <p:nvPr>
            <p:ph type="title"/>
          </p:nvPr>
        </p:nvSpPr>
        <p:spPr>
          <a:xfrm>
            <a:off x="457200" y="0"/>
            <a:ext cx="8229600" cy="457200"/>
          </a:xfrm>
        </p:spPr>
        <p:txBody>
          <a:bodyPr>
            <a:noAutofit/>
          </a:bodyPr>
          <a:lstStyle/>
          <a:p>
            <a:r>
              <a:rPr lang="en-US" sz="2400" dirty="0"/>
              <a:t>Fig5D. - Beta-lactam KEGG ortholog abundance changes 2015</a:t>
            </a:r>
          </a:p>
        </p:txBody>
      </p:sp>
      <p:pic>
        <p:nvPicPr>
          <p:cNvPr id="3" name="Picture 2">
            <a:extLst>
              <a:ext uri="{FF2B5EF4-FFF2-40B4-BE49-F238E27FC236}">
                <a16:creationId xmlns:a16="http://schemas.microsoft.com/office/drawing/2014/main" id="{C11B0E7C-56F0-C542-9969-F5B0F87CCC20}"/>
              </a:ext>
            </a:extLst>
          </p:cNvPr>
          <p:cNvPicPr>
            <a:picLocks noChangeAspect="1"/>
          </p:cNvPicPr>
          <p:nvPr/>
        </p:nvPicPr>
        <p:blipFill>
          <a:blip r:embed="rId2"/>
          <a:stretch>
            <a:fillRect/>
          </a:stretch>
        </p:blipFill>
        <p:spPr>
          <a:xfrm>
            <a:off x="457200" y="457200"/>
            <a:ext cx="8229600" cy="6400800"/>
          </a:xfrm>
          <a:prstGeom prst="rect">
            <a:avLst/>
          </a:prstGeom>
        </p:spPr>
      </p:pic>
    </p:spTree>
    <p:extLst>
      <p:ext uri="{BB962C8B-B14F-4D97-AF65-F5344CB8AC3E}">
        <p14:creationId xmlns:p14="http://schemas.microsoft.com/office/powerpoint/2010/main" val="1950575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A151-5CE2-D24C-8155-E1592BCCEE3B}"/>
              </a:ext>
            </a:extLst>
          </p:cNvPr>
          <p:cNvSpPr>
            <a:spLocks noGrp="1"/>
          </p:cNvSpPr>
          <p:nvPr>
            <p:ph type="title"/>
          </p:nvPr>
        </p:nvSpPr>
        <p:spPr>
          <a:xfrm>
            <a:off x="0" y="82062"/>
            <a:ext cx="9355015" cy="457200"/>
          </a:xfrm>
        </p:spPr>
        <p:txBody>
          <a:bodyPr>
            <a:noAutofit/>
          </a:bodyPr>
          <a:lstStyle/>
          <a:p>
            <a:r>
              <a:rPr lang="en-US" sz="2400" dirty="0"/>
              <a:t>Fig5D. - Beta-lactam KEGG ortholog abundance changes in 2016</a:t>
            </a:r>
          </a:p>
        </p:txBody>
      </p:sp>
      <p:pic>
        <p:nvPicPr>
          <p:cNvPr id="3" name="Picture 2">
            <a:extLst>
              <a:ext uri="{FF2B5EF4-FFF2-40B4-BE49-F238E27FC236}">
                <a16:creationId xmlns:a16="http://schemas.microsoft.com/office/drawing/2014/main" id="{D3C6B5D2-5650-8B47-9957-2C781FC8932A}"/>
              </a:ext>
            </a:extLst>
          </p:cNvPr>
          <p:cNvPicPr>
            <a:picLocks noChangeAspect="1"/>
          </p:cNvPicPr>
          <p:nvPr/>
        </p:nvPicPr>
        <p:blipFill>
          <a:blip r:embed="rId2"/>
          <a:stretch>
            <a:fillRect/>
          </a:stretch>
        </p:blipFill>
        <p:spPr>
          <a:xfrm>
            <a:off x="457200" y="457200"/>
            <a:ext cx="8229600" cy="6400800"/>
          </a:xfrm>
          <a:prstGeom prst="rect">
            <a:avLst/>
          </a:prstGeom>
        </p:spPr>
      </p:pic>
    </p:spTree>
    <p:extLst>
      <p:ext uri="{BB962C8B-B14F-4D97-AF65-F5344CB8AC3E}">
        <p14:creationId xmlns:p14="http://schemas.microsoft.com/office/powerpoint/2010/main" val="4114255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304801"/>
            <a:ext cx="9067800" cy="228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dirty="0"/>
              <a:t>Parasite burden by village, 2015</a:t>
            </a:r>
          </a:p>
        </p:txBody>
      </p:sp>
      <p:graphicFrame>
        <p:nvGraphicFramePr>
          <p:cNvPr id="2" name="Table 1"/>
          <p:cNvGraphicFramePr>
            <a:graphicFrameLocks noGrp="1"/>
          </p:cNvGraphicFramePr>
          <p:nvPr/>
        </p:nvGraphicFramePr>
        <p:xfrm>
          <a:off x="1430901" y="1066800"/>
          <a:ext cx="6205997" cy="3777560"/>
        </p:xfrm>
        <a:graphic>
          <a:graphicData uri="http://schemas.openxmlformats.org/drawingml/2006/table">
            <a:tbl>
              <a:tblPr>
                <a:tableStyleId>{0E3FDE45-AF77-4B5C-9715-49D594BDF05E}</a:tableStyleId>
              </a:tblPr>
              <a:tblGrid>
                <a:gridCol w="2672160">
                  <a:extLst>
                    <a:ext uri="{9D8B030D-6E8A-4147-A177-3AD203B41FA5}">
                      <a16:colId xmlns:a16="http://schemas.microsoft.com/office/drawing/2014/main" val="20000"/>
                    </a:ext>
                  </a:extLst>
                </a:gridCol>
                <a:gridCol w="304189">
                  <a:extLst>
                    <a:ext uri="{9D8B030D-6E8A-4147-A177-3AD203B41FA5}">
                      <a16:colId xmlns:a16="http://schemas.microsoft.com/office/drawing/2014/main" val="20001"/>
                    </a:ext>
                  </a:extLst>
                </a:gridCol>
                <a:gridCol w="670727">
                  <a:extLst>
                    <a:ext uri="{9D8B030D-6E8A-4147-A177-3AD203B41FA5}">
                      <a16:colId xmlns:a16="http://schemas.microsoft.com/office/drawing/2014/main" val="20002"/>
                    </a:ext>
                  </a:extLst>
                </a:gridCol>
                <a:gridCol w="487414">
                  <a:extLst>
                    <a:ext uri="{9D8B030D-6E8A-4147-A177-3AD203B41FA5}">
                      <a16:colId xmlns:a16="http://schemas.microsoft.com/office/drawing/2014/main" val="20003"/>
                    </a:ext>
                  </a:extLst>
                </a:gridCol>
                <a:gridCol w="852973">
                  <a:extLst>
                    <a:ext uri="{9D8B030D-6E8A-4147-A177-3AD203B41FA5}">
                      <a16:colId xmlns:a16="http://schemas.microsoft.com/office/drawing/2014/main" val="20004"/>
                    </a:ext>
                  </a:extLst>
                </a:gridCol>
                <a:gridCol w="243707">
                  <a:extLst>
                    <a:ext uri="{9D8B030D-6E8A-4147-A177-3AD203B41FA5}">
                      <a16:colId xmlns:a16="http://schemas.microsoft.com/office/drawing/2014/main" val="20005"/>
                    </a:ext>
                  </a:extLst>
                </a:gridCol>
                <a:gridCol w="974827">
                  <a:extLst>
                    <a:ext uri="{9D8B030D-6E8A-4147-A177-3AD203B41FA5}">
                      <a16:colId xmlns:a16="http://schemas.microsoft.com/office/drawing/2014/main" val="20006"/>
                    </a:ext>
                  </a:extLst>
                </a:gridCol>
              </a:tblGrid>
              <a:tr h="119965">
                <a:tc rowSpan="2">
                  <a:txBody>
                    <a:bodyPr/>
                    <a:lstStyle/>
                    <a:p>
                      <a:pPr algn="ctr" fontAlgn="b"/>
                      <a:r>
                        <a:rPr lang="en-US" sz="1200" b="1" u="none" strike="noStrike" dirty="0">
                          <a:effectLst/>
                        </a:rPr>
                        <a:t>Parasite Type</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gridSpan="2">
                  <a:txBody>
                    <a:bodyPr/>
                    <a:lstStyle/>
                    <a:p>
                      <a:pPr algn="ctr" fontAlgn="b"/>
                      <a:r>
                        <a:rPr lang="en-US" sz="1200" b="1" u="none" strike="noStrike" dirty="0" err="1">
                          <a:effectLst/>
                        </a:rPr>
                        <a:t>Chajuranha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Kanarakuni</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dirty="0" err="1">
                          <a:effectLst/>
                        </a:rPr>
                        <a:t>Mosenahanha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119965">
                <a:tc vMerge="1">
                  <a:txBody>
                    <a:bodyPr/>
                    <a:lstStyle/>
                    <a:p>
                      <a:endParaRPr lang="en-US"/>
                    </a:p>
                  </a:txBody>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1"/>
                  </a:ext>
                </a:extLst>
              </a:tr>
              <a:tr h="119965">
                <a:tc>
                  <a:txBody>
                    <a:bodyPr/>
                    <a:lstStyle/>
                    <a:p>
                      <a:pPr algn="l" fontAlgn="ctr"/>
                      <a:r>
                        <a:rPr lang="en-US" sz="1200" u="none" strike="noStrike" dirty="0" err="1">
                          <a:effectLst/>
                        </a:rPr>
                        <a:t>Onchocerca</a:t>
                      </a:r>
                      <a:endParaRPr lang="en-US" sz="1200" b="0" i="0" u="none" strike="noStrike" dirty="0">
                        <a:solidFill>
                          <a:srgbClr val="000000"/>
                        </a:solidFill>
                        <a:effectLst/>
                        <a:latin typeface="Calibri" panose="020F0502020204030204" pitchFamily="34" charset="0"/>
                      </a:endParaRPr>
                    </a:p>
                  </a:txBody>
                  <a:tcPr marL="5998" marR="5998" marT="5998" marB="0" anchor="ctr">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10002"/>
                  </a:ext>
                </a:extLst>
              </a:tr>
              <a:tr h="119965">
                <a:tc>
                  <a:txBody>
                    <a:bodyPr/>
                    <a:lstStyle/>
                    <a:p>
                      <a:pPr algn="l" fontAlgn="ctr"/>
                      <a:r>
                        <a:rPr lang="en-US" sz="1200" u="none" strike="noStrike">
                          <a:effectLst/>
                        </a:rPr>
                        <a:t>Ancylostomide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12 (48.0)</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17 (29.8)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(50.0)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3"/>
                  </a:ext>
                </a:extLst>
              </a:tr>
              <a:tr h="119965">
                <a:tc>
                  <a:txBody>
                    <a:bodyPr/>
                    <a:lstStyle/>
                    <a:p>
                      <a:pPr algn="l" fontAlgn="ctr"/>
                      <a:r>
                        <a:rPr lang="en-US" sz="1200" u="none" strike="noStrike">
                          <a:effectLst/>
                        </a:rPr>
                        <a:t>Ascaris lumbricoides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10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57</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(33.3)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4"/>
                  </a:ext>
                </a:extLst>
              </a:tr>
              <a:tr h="119965">
                <a:tc>
                  <a:txBody>
                    <a:bodyPr/>
                    <a:lstStyle/>
                    <a:p>
                      <a:pPr algn="l" fontAlgn="ctr"/>
                      <a:r>
                        <a:rPr lang="en-US" sz="1200" u="none" strike="noStrike">
                          <a:effectLst/>
                        </a:rPr>
                        <a:t>Trichuris trichiura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5"/>
                  </a:ext>
                </a:extLst>
              </a:tr>
              <a:tr h="119965">
                <a:tc>
                  <a:txBody>
                    <a:bodyPr/>
                    <a:lstStyle/>
                    <a:p>
                      <a:pPr algn="l" fontAlgn="ctr"/>
                      <a:r>
                        <a:rPr lang="en-US" sz="1200" u="none" strike="noStrike">
                          <a:effectLst/>
                        </a:rPr>
                        <a:t>Giardia lamblia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(8.0)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(14.0)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6"/>
                  </a:ext>
                </a:extLst>
              </a:tr>
              <a:tr h="119965">
                <a:tc>
                  <a:txBody>
                    <a:bodyPr/>
                    <a:lstStyle/>
                    <a:p>
                      <a:pPr algn="l" fontAlgn="ctr"/>
                      <a:r>
                        <a:rPr lang="en-US" sz="1200" u="none" strike="noStrike">
                          <a:effectLst/>
                        </a:rPr>
                        <a:t>Giardia lamblia trofozoites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7"/>
                  </a:ext>
                </a:extLst>
              </a:tr>
              <a:tr h="119965">
                <a:tc>
                  <a:txBody>
                    <a:bodyPr/>
                    <a:lstStyle/>
                    <a:p>
                      <a:pPr algn="l" fontAlgn="ctr"/>
                      <a:r>
                        <a:rPr lang="en-US" sz="1200" u="none" strike="noStrike">
                          <a:effectLst/>
                        </a:rPr>
                        <a:t>Blastocystis spp.</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(12.0)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11 (19.3)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8"/>
                  </a:ext>
                </a:extLst>
              </a:tr>
              <a:tr h="119965">
                <a:tc>
                  <a:txBody>
                    <a:bodyPr/>
                    <a:lstStyle/>
                    <a:p>
                      <a:pPr algn="l" fontAlgn="ctr"/>
                      <a:r>
                        <a:rPr lang="en-US" sz="1200" u="none" strike="noStrike">
                          <a:effectLst/>
                        </a:rPr>
                        <a:t>Iodamoeba butschlii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(12.0)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9"/>
                  </a:ext>
                </a:extLst>
              </a:tr>
              <a:tr h="119965">
                <a:tc>
                  <a:txBody>
                    <a:bodyPr/>
                    <a:lstStyle/>
                    <a:p>
                      <a:pPr algn="l" fontAlgn="ctr"/>
                      <a:r>
                        <a:rPr lang="en-US" sz="1200" u="none" strike="noStrike">
                          <a:effectLst/>
                        </a:rPr>
                        <a:t>Endolimax nana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10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25 (43.9)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0"/>
                  </a:ext>
                </a:extLst>
              </a:tr>
              <a:tr h="119965">
                <a:tc>
                  <a:txBody>
                    <a:bodyPr/>
                    <a:lstStyle/>
                    <a:p>
                      <a:pPr algn="l" fontAlgn="ctr"/>
                      <a:r>
                        <a:rPr lang="en-US" sz="1200" u="none" strike="noStrike">
                          <a:effectLst/>
                        </a:rPr>
                        <a:t>Entamoeba histolytica/dispar</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(24.0)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11 (19.3)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1"/>
                  </a:ext>
                </a:extLst>
              </a:tr>
              <a:tr h="119965">
                <a:tc>
                  <a:txBody>
                    <a:bodyPr/>
                    <a:lstStyle/>
                    <a:p>
                      <a:pPr algn="l" fontAlgn="ctr"/>
                      <a:r>
                        <a:rPr lang="en-US" sz="1200" u="none" strike="noStrike">
                          <a:effectLst/>
                        </a:rPr>
                        <a:t>Entamoeba histolytica trofozoites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14 (56.0)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(33.3)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(50.0)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2"/>
                  </a:ext>
                </a:extLst>
              </a:tr>
              <a:tr h="119965">
                <a:tc>
                  <a:txBody>
                    <a:bodyPr/>
                    <a:lstStyle/>
                    <a:p>
                      <a:pPr algn="l" fontAlgn="ctr"/>
                      <a:r>
                        <a:rPr lang="en-US" sz="1200" u="none" strike="noStrike">
                          <a:effectLst/>
                        </a:rPr>
                        <a:t>Entamoeba coli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(3.5)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3"/>
                  </a:ext>
                </a:extLst>
              </a:tr>
              <a:tr h="119965">
                <a:tc>
                  <a:txBody>
                    <a:bodyPr/>
                    <a:lstStyle/>
                    <a:p>
                      <a:pPr algn="l" fontAlgn="ctr"/>
                      <a:r>
                        <a:rPr lang="en-US" sz="1200" u="none" strike="noStrike">
                          <a:effectLst/>
                        </a:rPr>
                        <a:t>Entamoeba coli trofozoites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4"/>
                  </a:ext>
                </a:extLst>
              </a:tr>
              <a:tr h="119965">
                <a:tc>
                  <a:txBody>
                    <a:bodyPr/>
                    <a:lstStyle/>
                    <a:p>
                      <a:pPr algn="l" fontAlgn="ctr"/>
                      <a:r>
                        <a:rPr lang="en-US" sz="1200" u="none" strike="noStrike">
                          <a:effectLst/>
                        </a:rPr>
                        <a:t>Chilomastix mesnili cysts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(12.0)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(33.3)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(16.7)</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5"/>
                  </a:ext>
                </a:extLst>
              </a:tr>
              <a:tr h="119965">
                <a:tc>
                  <a:txBody>
                    <a:bodyPr/>
                    <a:lstStyle/>
                    <a:p>
                      <a:pPr algn="l" fontAlgn="ctr"/>
                      <a:r>
                        <a:rPr lang="en-US" sz="1200" u="none" strike="noStrike">
                          <a:effectLst/>
                        </a:rPr>
                        <a:t>Enterobius vermicularis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6"/>
                  </a:ext>
                </a:extLst>
              </a:tr>
              <a:tr h="119965">
                <a:tc>
                  <a:txBody>
                    <a:bodyPr/>
                    <a:lstStyle/>
                    <a:p>
                      <a:pPr algn="l" fontAlgn="ctr"/>
                      <a:r>
                        <a:rPr lang="en-US" sz="1200" u="none" strike="noStrike">
                          <a:effectLst/>
                        </a:rPr>
                        <a:t>Hymenolepis nana eggs</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7"/>
                  </a:ext>
                </a:extLst>
              </a:tr>
              <a:tr h="119965">
                <a:tc>
                  <a:txBody>
                    <a:bodyPr/>
                    <a:lstStyle/>
                    <a:p>
                      <a:pPr algn="l" fontAlgn="ctr"/>
                      <a:r>
                        <a:rPr lang="en-US" sz="1200" u="none" strike="noStrike">
                          <a:effectLst/>
                        </a:rPr>
                        <a:t>Dientamoeba fragilis cyst</a:t>
                      </a:r>
                      <a:endParaRPr lang="en-US" sz="120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8"/>
                  </a:ext>
                </a:extLst>
              </a:tr>
              <a:tr h="119965">
                <a:tc>
                  <a:txBody>
                    <a:bodyPr/>
                    <a:lstStyle/>
                    <a:p>
                      <a:pPr algn="l" fontAlgn="ctr"/>
                      <a:r>
                        <a:rPr lang="en-US" sz="1200" u="none" strike="noStrike" dirty="0" err="1">
                          <a:effectLst/>
                        </a:rPr>
                        <a:t>Strongyloides</a:t>
                      </a:r>
                      <a:r>
                        <a:rPr lang="en-US" sz="1200" u="none" strike="noStrike" dirty="0">
                          <a:effectLst/>
                        </a:rPr>
                        <a:t> </a:t>
                      </a:r>
                      <a:r>
                        <a:rPr lang="en-US" sz="1200" u="none" strike="noStrike" dirty="0" err="1">
                          <a:effectLst/>
                        </a:rPr>
                        <a:t>stercolaris</a:t>
                      </a:r>
                      <a:r>
                        <a:rPr lang="en-US" sz="1200" u="none" strike="noStrike" dirty="0">
                          <a:effectLst/>
                        </a:rPr>
                        <a:t> </a:t>
                      </a:r>
                      <a:r>
                        <a:rPr lang="en-US" sz="1200" u="none" strike="noStrike" dirty="0" err="1">
                          <a:effectLst/>
                        </a:rPr>
                        <a:t>larvas</a:t>
                      </a:r>
                      <a:endParaRPr lang="en-US" sz="1200" b="0" i="0" u="none" strike="noStrike" dirty="0">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969868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121181-8958-D34B-A1E3-22363F2B7213}"/>
              </a:ext>
            </a:extLst>
          </p:cNvPr>
          <p:cNvPicPr>
            <a:picLocks noChangeAspect="1"/>
          </p:cNvPicPr>
          <p:nvPr/>
        </p:nvPicPr>
        <p:blipFill>
          <a:blip r:embed="rId2"/>
          <a:stretch>
            <a:fillRect/>
          </a:stretch>
        </p:blipFill>
        <p:spPr>
          <a:xfrm>
            <a:off x="0" y="318078"/>
            <a:ext cx="9144000" cy="5188173"/>
          </a:xfrm>
          <a:prstGeom prst="rect">
            <a:avLst/>
          </a:prstGeom>
        </p:spPr>
      </p:pic>
      <p:sp>
        <p:nvSpPr>
          <p:cNvPr id="5" name="TextBox 4">
            <a:extLst>
              <a:ext uri="{FF2B5EF4-FFF2-40B4-BE49-F238E27FC236}">
                <a16:creationId xmlns:a16="http://schemas.microsoft.com/office/drawing/2014/main" id="{12831A05-4EA3-BF49-8FB8-06093AFF53E2}"/>
              </a:ext>
            </a:extLst>
          </p:cNvPr>
          <p:cNvSpPr txBox="1"/>
          <p:nvPr/>
        </p:nvSpPr>
        <p:spPr>
          <a:xfrm>
            <a:off x="0" y="0"/>
            <a:ext cx="9789859" cy="369332"/>
          </a:xfrm>
          <a:prstGeom prst="rect">
            <a:avLst/>
          </a:prstGeom>
          <a:noFill/>
        </p:spPr>
        <p:txBody>
          <a:bodyPr wrap="none" rtlCol="0">
            <a:spAutoFit/>
          </a:bodyPr>
          <a:lstStyle/>
          <a:p>
            <a:r>
              <a:rPr lang="en-US" dirty="0"/>
              <a:t>FDR corrected p-value using a full multiple regression models for </a:t>
            </a:r>
            <a:r>
              <a:rPr lang="en-US"/>
              <a:t>alpha diversity in </a:t>
            </a:r>
            <a:r>
              <a:rPr lang="en-US" b="1" dirty="0">
                <a:solidFill>
                  <a:srgbClr val="FF0000"/>
                </a:solidFill>
              </a:rPr>
              <a:t>CHILDREN</a:t>
            </a:r>
          </a:p>
        </p:txBody>
      </p:sp>
      <p:sp>
        <p:nvSpPr>
          <p:cNvPr id="6" name="TextBox 5">
            <a:extLst>
              <a:ext uri="{FF2B5EF4-FFF2-40B4-BE49-F238E27FC236}">
                <a16:creationId xmlns:a16="http://schemas.microsoft.com/office/drawing/2014/main" id="{E0D69FC9-82B5-E04D-9041-1C319869A2A1}"/>
              </a:ext>
            </a:extLst>
          </p:cNvPr>
          <p:cNvSpPr txBox="1"/>
          <p:nvPr/>
        </p:nvSpPr>
        <p:spPr>
          <a:xfrm>
            <a:off x="0" y="5506251"/>
            <a:ext cx="8836429"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70C0"/>
                </a:solidFill>
              </a:rPr>
              <a:t>Interaction terms generally are not significant except for Right Hand, in which </a:t>
            </a:r>
            <a:r>
              <a:rPr lang="en-US" sz="1400" dirty="0" err="1">
                <a:solidFill>
                  <a:srgbClr val="0070C0"/>
                </a:solidFill>
              </a:rPr>
              <a:t>age:gender</a:t>
            </a:r>
            <a:r>
              <a:rPr lang="en-US" sz="1400" dirty="0">
                <a:solidFill>
                  <a:srgbClr val="0070C0"/>
                </a:solidFill>
              </a:rPr>
              <a:t> interactions seems to be consistent.</a:t>
            </a:r>
          </a:p>
          <a:p>
            <a:pPr marL="285750" indent="-285750">
              <a:buFont typeface="Arial" panose="020B0604020202020204" pitchFamily="34" charset="0"/>
              <a:buChar char="•"/>
            </a:pPr>
            <a:r>
              <a:rPr lang="en-US" sz="1400" dirty="0">
                <a:solidFill>
                  <a:srgbClr val="0070C0"/>
                </a:solidFill>
              </a:rPr>
              <a:t>Expo are generally significant.</a:t>
            </a:r>
          </a:p>
        </p:txBody>
      </p:sp>
    </p:spTree>
    <p:extLst>
      <p:ext uri="{BB962C8B-B14F-4D97-AF65-F5344CB8AC3E}">
        <p14:creationId xmlns:p14="http://schemas.microsoft.com/office/powerpoint/2010/main" val="2292192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304801"/>
            <a:ext cx="9067800" cy="228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dirty="0"/>
              <a:t>Parasite burden by village, 2016</a:t>
            </a:r>
          </a:p>
        </p:txBody>
      </p:sp>
      <p:graphicFrame>
        <p:nvGraphicFramePr>
          <p:cNvPr id="4" name="Table 3"/>
          <p:cNvGraphicFramePr>
            <a:graphicFrameLocks noGrp="1"/>
          </p:cNvGraphicFramePr>
          <p:nvPr/>
        </p:nvGraphicFramePr>
        <p:xfrm>
          <a:off x="228596" y="838200"/>
          <a:ext cx="8839203" cy="3777560"/>
        </p:xfrm>
        <a:graphic>
          <a:graphicData uri="http://schemas.openxmlformats.org/drawingml/2006/table">
            <a:tbl>
              <a:tblPr>
                <a:tableStyleId>{0E3FDE45-AF77-4B5C-9715-49D594BDF05E}</a:tableStyleId>
              </a:tblPr>
              <a:tblGrid>
                <a:gridCol w="1981204">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379940">
                  <a:extLst>
                    <a:ext uri="{9D8B030D-6E8A-4147-A177-3AD203B41FA5}">
                      <a16:colId xmlns:a16="http://schemas.microsoft.com/office/drawing/2014/main" val="20003"/>
                    </a:ext>
                  </a:extLst>
                </a:gridCol>
                <a:gridCol w="610660">
                  <a:extLst>
                    <a:ext uri="{9D8B030D-6E8A-4147-A177-3AD203B41FA5}">
                      <a16:colId xmlns:a16="http://schemas.microsoft.com/office/drawing/2014/main" val="20004"/>
                    </a:ext>
                  </a:extLst>
                </a:gridCol>
                <a:gridCol w="368753">
                  <a:extLst>
                    <a:ext uri="{9D8B030D-6E8A-4147-A177-3AD203B41FA5}">
                      <a16:colId xmlns:a16="http://schemas.microsoft.com/office/drawing/2014/main" val="20005"/>
                    </a:ext>
                  </a:extLst>
                </a:gridCol>
                <a:gridCol w="621847">
                  <a:extLst>
                    <a:ext uri="{9D8B030D-6E8A-4147-A177-3AD203B41FA5}">
                      <a16:colId xmlns:a16="http://schemas.microsoft.com/office/drawing/2014/main" val="20006"/>
                    </a:ext>
                  </a:extLst>
                </a:gridCol>
                <a:gridCol w="357566">
                  <a:extLst>
                    <a:ext uri="{9D8B030D-6E8A-4147-A177-3AD203B41FA5}">
                      <a16:colId xmlns:a16="http://schemas.microsoft.com/office/drawing/2014/main" val="20007"/>
                    </a:ext>
                  </a:extLst>
                </a:gridCol>
                <a:gridCol w="583571">
                  <a:extLst>
                    <a:ext uri="{9D8B030D-6E8A-4147-A177-3AD203B41FA5}">
                      <a16:colId xmlns:a16="http://schemas.microsoft.com/office/drawing/2014/main" val="20008"/>
                    </a:ext>
                  </a:extLst>
                </a:gridCol>
                <a:gridCol w="278063">
                  <a:extLst>
                    <a:ext uri="{9D8B030D-6E8A-4147-A177-3AD203B41FA5}">
                      <a16:colId xmlns:a16="http://schemas.microsoft.com/office/drawing/2014/main" val="20009"/>
                    </a:ext>
                  </a:extLst>
                </a:gridCol>
                <a:gridCol w="609600">
                  <a:extLst>
                    <a:ext uri="{9D8B030D-6E8A-4147-A177-3AD203B41FA5}">
                      <a16:colId xmlns:a16="http://schemas.microsoft.com/office/drawing/2014/main" val="20010"/>
                    </a:ext>
                  </a:extLst>
                </a:gridCol>
                <a:gridCol w="228600">
                  <a:extLst>
                    <a:ext uri="{9D8B030D-6E8A-4147-A177-3AD203B41FA5}">
                      <a16:colId xmlns:a16="http://schemas.microsoft.com/office/drawing/2014/main" val="20011"/>
                    </a:ext>
                  </a:extLst>
                </a:gridCol>
                <a:gridCol w="685800">
                  <a:extLst>
                    <a:ext uri="{9D8B030D-6E8A-4147-A177-3AD203B41FA5}">
                      <a16:colId xmlns:a16="http://schemas.microsoft.com/office/drawing/2014/main" val="20012"/>
                    </a:ext>
                  </a:extLst>
                </a:gridCol>
                <a:gridCol w="304800">
                  <a:extLst>
                    <a:ext uri="{9D8B030D-6E8A-4147-A177-3AD203B41FA5}">
                      <a16:colId xmlns:a16="http://schemas.microsoft.com/office/drawing/2014/main" val="20013"/>
                    </a:ext>
                  </a:extLst>
                </a:gridCol>
                <a:gridCol w="761999">
                  <a:extLst>
                    <a:ext uri="{9D8B030D-6E8A-4147-A177-3AD203B41FA5}">
                      <a16:colId xmlns:a16="http://schemas.microsoft.com/office/drawing/2014/main" val="20014"/>
                    </a:ext>
                  </a:extLst>
                </a:gridCol>
              </a:tblGrid>
              <a:tr h="119965">
                <a:tc rowSpan="2">
                  <a:txBody>
                    <a:bodyPr/>
                    <a:lstStyle/>
                    <a:p>
                      <a:pPr algn="ctr" fontAlgn="b"/>
                      <a:r>
                        <a:rPr lang="en-US" sz="1200" b="1" u="none" strike="noStrike" dirty="0">
                          <a:effectLst/>
                        </a:rPr>
                        <a:t>Parasite Type</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gridSpan="2">
                  <a:txBody>
                    <a:bodyPr/>
                    <a:lstStyle/>
                    <a:p>
                      <a:pPr algn="ctr" fontAlgn="b"/>
                      <a:r>
                        <a:rPr lang="en-US" sz="1200" b="1" u="none" strike="noStrike" dirty="0" err="1">
                          <a:effectLst/>
                        </a:rPr>
                        <a:t>Chajuranha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Fiyakwanha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Kanarakuni</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Kuyuwininha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Shianana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rPr>
                        <a:t>Sudukuma</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dirty="0" err="1">
                          <a:effectLst/>
                        </a:rPr>
                        <a:t>Washudihanha</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119965">
                <a:tc vMerge="1">
                  <a:txBody>
                    <a:bodyPr/>
                    <a:lstStyle/>
                    <a:p>
                      <a:endParaRPr lang="en-US"/>
                    </a:p>
                  </a:txBody>
                  <a:tcPr/>
                </a:tc>
                <a:tc>
                  <a:txBody>
                    <a:bodyPr/>
                    <a:lstStyle/>
                    <a:p>
                      <a:pPr algn="ctr" fontAlgn="b"/>
                      <a:r>
                        <a:rPr lang="en-US" sz="1200" b="1" u="none" strike="noStrike" dirty="0">
                          <a:effectLst/>
                        </a:rPr>
                        <a:t>N</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 (%)</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a:effectLst/>
                        </a:rPr>
                        <a:t>N</a:t>
                      </a:r>
                      <a:endParaRPr lang="en-US" sz="1200" b="1"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fontAlgn="b"/>
                      <a:r>
                        <a:rPr lang="en-US" sz="1200" b="1" u="none" strike="noStrike" dirty="0">
                          <a:effectLst/>
                        </a:rPr>
                        <a:t>n (%)</a:t>
                      </a:r>
                      <a:endParaRPr lang="en-US" sz="1200" b="1"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1"/>
                  </a:ext>
                </a:extLst>
              </a:tr>
              <a:tr h="119965">
                <a:tc>
                  <a:txBody>
                    <a:bodyPr/>
                    <a:lstStyle/>
                    <a:p>
                      <a:pPr algn="l" fontAlgn="ctr"/>
                      <a:r>
                        <a:rPr lang="en-US" sz="1050" u="none" strike="noStrike" dirty="0" err="1">
                          <a:effectLst/>
                        </a:rPr>
                        <a:t>Onchocerca</a:t>
                      </a:r>
                      <a:endParaRPr lang="en-US" sz="1050" b="0" i="0" u="none" strike="noStrike" dirty="0">
                        <a:solidFill>
                          <a:srgbClr val="000000"/>
                        </a:solidFill>
                        <a:effectLst/>
                        <a:latin typeface="Calibri" panose="020F0502020204030204" pitchFamily="34" charset="0"/>
                      </a:endParaRPr>
                    </a:p>
                  </a:txBody>
                  <a:tcPr marL="5998" marR="5998" marT="5998" marB="0" anchor="ctr">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25 (78.1)</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T w="12700"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10002"/>
                  </a:ext>
                </a:extLst>
              </a:tr>
              <a:tr h="119965">
                <a:tc>
                  <a:txBody>
                    <a:bodyPr/>
                    <a:lstStyle/>
                    <a:p>
                      <a:pPr algn="l" fontAlgn="ctr"/>
                      <a:r>
                        <a:rPr lang="en-US" sz="1050" u="none" strike="noStrike">
                          <a:effectLst/>
                        </a:rPr>
                        <a:t>Ancylostomide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27 (61.4)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15 (34.1)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(25.0)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(42.1)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(27.3)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3"/>
                  </a:ext>
                </a:extLst>
              </a:tr>
              <a:tr h="119965">
                <a:tc>
                  <a:txBody>
                    <a:bodyPr/>
                    <a:lstStyle/>
                    <a:p>
                      <a:pPr algn="l" fontAlgn="ctr"/>
                      <a:r>
                        <a:rPr lang="en-US" sz="1050" u="none" strike="noStrike" dirty="0" err="1">
                          <a:effectLst/>
                        </a:rPr>
                        <a:t>Ascaris</a:t>
                      </a:r>
                      <a:r>
                        <a:rPr lang="en-US" sz="1050" u="none" strike="noStrike" dirty="0">
                          <a:effectLst/>
                        </a:rPr>
                        <a:t> </a:t>
                      </a:r>
                      <a:r>
                        <a:rPr lang="en-US" sz="1050" u="none" strike="noStrike" dirty="0" err="1">
                          <a:effectLst/>
                        </a:rPr>
                        <a:t>lumbricoides</a:t>
                      </a:r>
                      <a:r>
                        <a:rPr lang="en-US" sz="1050" u="none" strike="noStrike" dirty="0">
                          <a:effectLst/>
                        </a:rPr>
                        <a:t> eggs</a:t>
                      </a:r>
                      <a:endParaRPr lang="en-US" sz="1050" b="0" i="0" u="none" strike="noStrike" dirty="0">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7 (70.0)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15 (34.1)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17 (38.6)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(6.3)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16 (84.2)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(40.9)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(66.7)</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4"/>
                  </a:ext>
                </a:extLst>
              </a:tr>
              <a:tr h="119965">
                <a:tc>
                  <a:txBody>
                    <a:bodyPr/>
                    <a:lstStyle/>
                    <a:p>
                      <a:pPr algn="l" fontAlgn="ctr"/>
                      <a:r>
                        <a:rPr lang="en-US" sz="1050" u="none" strike="noStrike">
                          <a:effectLst/>
                        </a:rPr>
                        <a:t>Trichuris trichiura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12 (27.3)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(31.6)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22</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(9.1)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5"/>
                  </a:ext>
                </a:extLst>
              </a:tr>
              <a:tr h="119965">
                <a:tc>
                  <a:txBody>
                    <a:bodyPr/>
                    <a:lstStyle/>
                    <a:p>
                      <a:pPr algn="l" fontAlgn="ctr"/>
                      <a:r>
                        <a:rPr lang="en-US" sz="1050" u="none" strike="noStrike">
                          <a:effectLst/>
                        </a:rPr>
                        <a:t>Giardia lamblia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(11.4)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6 (18.8)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(13.6)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6"/>
                  </a:ext>
                </a:extLst>
              </a:tr>
              <a:tr h="119965">
                <a:tc>
                  <a:txBody>
                    <a:bodyPr/>
                    <a:lstStyle/>
                    <a:p>
                      <a:pPr algn="l" fontAlgn="ctr"/>
                      <a:r>
                        <a:rPr lang="en-US" sz="1050" u="none" strike="noStrike">
                          <a:effectLst/>
                        </a:rPr>
                        <a:t>Giardia lamblia trofozoites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(10.0)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(12.5)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7"/>
                  </a:ext>
                </a:extLst>
              </a:tr>
              <a:tr h="119965">
                <a:tc>
                  <a:txBody>
                    <a:bodyPr/>
                    <a:lstStyle/>
                    <a:p>
                      <a:pPr algn="l" fontAlgn="ctr"/>
                      <a:r>
                        <a:rPr lang="en-US" sz="1050" u="none" strike="noStrike">
                          <a:effectLst/>
                        </a:rPr>
                        <a:t>Blastocystis spp.</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(30.0)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(11.4)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(20.5)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(28.1)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(15.8)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5 (22.7)</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8"/>
                  </a:ext>
                </a:extLst>
              </a:tr>
              <a:tr h="119965">
                <a:tc>
                  <a:txBody>
                    <a:bodyPr/>
                    <a:lstStyle/>
                    <a:p>
                      <a:pPr algn="l" fontAlgn="ctr"/>
                      <a:r>
                        <a:rPr lang="en-US" sz="1050" u="none" strike="noStrike">
                          <a:effectLst/>
                        </a:rPr>
                        <a:t>Iodamoeba butschlii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(20.0)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(9.4)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(21.1)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(22.7)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09"/>
                  </a:ext>
                </a:extLst>
              </a:tr>
              <a:tr h="119965">
                <a:tc>
                  <a:txBody>
                    <a:bodyPr/>
                    <a:lstStyle/>
                    <a:p>
                      <a:pPr algn="l" fontAlgn="ctr"/>
                      <a:r>
                        <a:rPr lang="en-US" sz="1050" u="none" strike="noStrike">
                          <a:effectLst/>
                        </a:rPr>
                        <a:t>Endolimax nana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dirty="0">
                          <a:effectLst/>
                        </a:rPr>
                        <a:t>10</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(40.0)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12 (27.3)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18 (40.9)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8 (42.1)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15 (68.2)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(33.3)</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0"/>
                  </a:ext>
                </a:extLst>
              </a:tr>
              <a:tr h="119965">
                <a:tc>
                  <a:txBody>
                    <a:bodyPr/>
                    <a:lstStyle/>
                    <a:p>
                      <a:pPr algn="l" fontAlgn="ctr"/>
                      <a:r>
                        <a:rPr lang="en-US" sz="1050" u="none" strike="noStrike" dirty="0">
                          <a:effectLst/>
                        </a:rPr>
                        <a:t>Entamoeba </a:t>
                      </a:r>
                      <a:r>
                        <a:rPr lang="en-US" sz="1050" u="none" strike="noStrike" dirty="0" err="1">
                          <a:effectLst/>
                        </a:rPr>
                        <a:t>histolytica</a:t>
                      </a:r>
                      <a:r>
                        <a:rPr lang="en-US" sz="1050" u="none" strike="noStrike" dirty="0">
                          <a:effectLst/>
                        </a:rPr>
                        <a:t>/</a:t>
                      </a:r>
                      <a:r>
                        <a:rPr lang="en-US" sz="1050" u="none" strike="noStrike" dirty="0" err="1">
                          <a:effectLst/>
                        </a:rPr>
                        <a:t>dispar</a:t>
                      </a:r>
                      <a:endParaRPr lang="en-US" sz="1050" b="0" i="0" u="none" strike="noStrike" dirty="0">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7 (15.9)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13 (40.6)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5 (22.7)</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1"/>
                  </a:ext>
                </a:extLst>
              </a:tr>
              <a:tr h="119965">
                <a:tc>
                  <a:txBody>
                    <a:bodyPr/>
                    <a:lstStyle/>
                    <a:p>
                      <a:pPr algn="l" fontAlgn="ctr"/>
                      <a:r>
                        <a:rPr lang="en-US" sz="1050" u="none" strike="noStrike">
                          <a:effectLst/>
                        </a:rPr>
                        <a:t>Entamoeba histolytica trofozoites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(90.0)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16 (36.4)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16 (36.4)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2 (6.3)</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dirty="0">
                          <a:effectLst/>
                        </a:rPr>
                        <a:t>19</a:t>
                      </a:r>
                      <a:endParaRPr lang="en-US" sz="1200" b="0" i="0" u="none" strike="noStrike" dirty="0">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11 (57.9)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18 (81.8)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2"/>
                  </a:ext>
                </a:extLst>
              </a:tr>
              <a:tr h="119965">
                <a:tc>
                  <a:txBody>
                    <a:bodyPr/>
                    <a:lstStyle/>
                    <a:p>
                      <a:pPr algn="l" fontAlgn="ctr"/>
                      <a:r>
                        <a:rPr lang="en-US" sz="1050" u="none" strike="noStrike">
                          <a:effectLst/>
                        </a:rPr>
                        <a:t>Entamoeba coli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3"/>
                  </a:ext>
                </a:extLst>
              </a:tr>
              <a:tr h="119965">
                <a:tc>
                  <a:txBody>
                    <a:bodyPr/>
                    <a:lstStyle/>
                    <a:p>
                      <a:pPr algn="l" fontAlgn="ctr"/>
                      <a:r>
                        <a:rPr lang="en-US" sz="1050" u="none" strike="noStrike">
                          <a:effectLst/>
                        </a:rPr>
                        <a:t>Entamoeba coli trofozoites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(2.3)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(13.6)</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4"/>
                  </a:ext>
                </a:extLst>
              </a:tr>
              <a:tr h="119965">
                <a:tc>
                  <a:txBody>
                    <a:bodyPr/>
                    <a:lstStyle/>
                    <a:p>
                      <a:pPr algn="l" fontAlgn="ctr"/>
                      <a:r>
                        <a:rPr lang="en-US" sz="1050" u="none" strike="noStrike">
                          <a:effectLst/>
                        </a:rPr>
                        <a:t>Chilomastix mesnili cysts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(30.0)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 (9.1)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 (43.2)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(3.1)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(5.3)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9 (40.9)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5"/>
                  </a:ext>
                </a:extLst>
              </a:tr>
              <a:tr h="119965">
                <a:tc>
                  <a:txBody>
                    <a:bodyPr/>
                    <a:lstStyle/>
                    <a:p>
                      <a:pPr algn="l" fontAlgn="ctr"/>
                      <a:r>
                        <a:rPr lang="en-US" sz="1050" u="none" strike="noStrike">
                          <a:effectLst/>
                        </a:rPr>
                        <a:t>Enterobius vermicularis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(6.3)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6"/>
                  </a:ext>
                </a:extLst>
              </a:tr>
              <a:tr h="119965">
                <a:tc>
                  <a:txBody>
                    <a:bodyPr/>
                    <a:lstStyle/>
                    <a:p>
                      <a:pPr algn="l" fontAlgn="ctr"/>
                      <a:r>
                        <a:rPr lang="en-US" sz="1050" u="none" strike="noStrike">
                          <a:effectLst/>
                        </a:rPr>
                        <a:t>Hymenolepis nana eggs</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(4.5)</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 (6.8)</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 (9.1)</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7"/>
                  </a:ext>
                </a:extLst>
              </a:tr>
              <a:tr h="119965">
                <a:tc>
                  <a:txBody>
                    <a:bodyPr/>
                    <a:lstStyle/>
                    <a:p>
                      <a:pPr algn="l" fontAlgn="ctr"/>
                      <a:r>
                        <a:rPr lang="en-US" sz="1050" u="none" strike="noStrike">
                          <a:effectLst/>
                        </a:rPr>
                        <a:t>Dientamoeba fragilis cyst</a:t>
                      </a:r>
                      <a:endParaRPr lang="en-US" sz="1050" b="0" i="0" u="none" strike="noStrike">
                        <a:solidFill>
                          <a:srgbClr val="000000"/>
                        </a:solidFill>
                        <a:effectLst/>
                        <a:latin typeface="Calibri" panose="020F0502020204030204" pitchFamily="34" charset="0"/>
                      </a:endParaRPr>
                    </a:p>
                  </a:txBody>
                  <a:tcPr marL="5998" marR="5998" marT="5998" marB="0" anchor="ct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tc>
                <a:extLst>
                  <a:ext uri="{0D108BD9-81ED-4DB2-BD59-A6C34878D82A}">
                    <a16:rowId xmlns:a16="http://schemas.microsoft.com/office/drawing/2014/main" val="10018"/>
                  </a:ext>
                </a:extLst>
              </a:tr>
              <a:tr h="119965">
                <a:tc>
                  <a:txBody>
                    <a:bodyPr/>
                    <a:lstStyle/>
                    <a:p>
                      <a:pPr algn="l" fontAlgn="ctr"/>
                      <a:r>
                        <a:rPr lang="en-US" sz="1050" u="none" strike="noStrike" dirty="0" err="1">
                          <a:effectLst/>
                        </a:rPr>
                        <a:t>Strongyloides</a:t>
                      </a:r>
                      <a:r>
                        <a:rPr lang="en-US" sz="1050" u="none" strike="noStrike" dirty="0">
                          <a:effectLst/>
                        </a:rPr>
                        <a:t> </a:t>
                      </a:r>
                      <a:r>
                        <a:rPr lang="en-US" sz="1050" u="none" strike="noStrike" dirty="0" err="1">
                          <a:effectLst/>
                        </a:rPr>
                        <a:t>stercolaris</a:t>
                      </a:r>
                      <a:r>
                        <a:rPr lang="en-US" sz="1050" u="none" strike="noStrike" dirty="0">
                          <a:effectLst/>
                        </a:rPr>
                        <a:t> </a:t>
                      </a:r>
                      <a:r>
                        <a:rPr lang="en-US" sz="1050" u="none" strike="noStrike" dirty="0" err="1">
                          <a:effectLst/>
                        </a:rPr>
                        <a:t>larvas</a:t>
                      </a:r>
                      <a:endParaRPr lang="en-US" sz="1050" b="0" i="0" u="none" strike="noStrike" dirty="0">
                        <a:solidFill>
                          <a:srgbClr val="000000"/>
                        </a:solidFill>
                        <a:effectLst/>
                        <a:latin typeface="Calibri" panose="020F0502020204030204" pitchFamily="34" charset="0"/>
                      </a:endParaRPr>
                    </a:p>
                  </a:txBody>
                  <a:tcPr marL="5998" marR="5998" marT="5998" marB="0" anchor="ctr">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44</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0 (0)</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1 (4.5)</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tc>
                  <a:txBody>
                    <a:bodyPr/>
                    <a:lstStyle/>
                    <a:p>
                      <a:pPr algn="ctr" fontAlgn="b"/>
                      <a:r>
                        <a:rPr lang="en-US" sz="1200" u="none" strike="noStrike" dirty="0">
                          <a:effectLst/>
                        </a:rPr>
                        <a:t>0 (0)</a:t>
                      </a:r>
                      <a:endParaRPr lang="en-US" sz="1200" b="0" i="0" u="none" strike="noStrike" dirty="0">
                        <a:solidFill>
                          <a:srgbClr val="000000"/>
                        </a:solidFill>
                        <a:effectLst/>
                        <a:latin typeface="Calibri" panose="020F0502020204030204" pitchFamily="34" charset="0"/>
                      </a:endParaRPr>
                    </a:p>
                  </a:txBody>
                  <a:tcPr marL="5998" marR="5998" marT="5998" marB="0" anchor="b">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2686383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831A05-4EA3-BF49-8FB8-06093AFF53E2}"/>
              </a:ext>
            </a:extLst>
          </p:cNvPr>
          <p:cNvSpPr txBox="1"/>
          <p:nvPr/>
        </p:nvSpPr>
        <p:spPr>
          <a:xfrm>
            <a:off x="0" y="0"/>
            <a:ext cx="8765931" cy="646331"/>
          </a:xfrm>
          <a:prstGeom prst="rect">
            <a:avLst/>
          </a:prstGeom>
          <a:noFill/>
        </p:spPr>
        <p:txBody>
          <a:bodyPr wrap="square" rtlCol="0">
            <a:spAutoFit/>
          </a:bodyPr>
          <a:lstStyle/>
          <a:p>
            <a:r>
              <a:rPr lang="en-US" dirty="0"/>
              <a:t>FDR corrected p-value using a full multiple regression models for alpha diversity in</a:t>
            </a:r>
            <a:r>
              <a:rPr lang="zh-CN" altLang="en-US" dirty="0"/>
              <a:t> </a:t>
            </a:r>
            <a:r>
              <a:rPr lang="en-US" altLang="zh-CN" dirty="0"/>
              <a:t>all above 1 year old</a:t>
            </a:r>
            <a:endParaRPr lang="en-US" b="1" dirty="0">
              <a:solidFill>
                <a:srgbClr val="FF0000"/>
              </a:solidFill>
            </a:endParaRPr>
          </a:p>
        </p:txBody>
      </p:sp>
      <p:sp>
        <p:nvSpPr>
          <p:cNvPr id="6" name="TextBox 5">
            <a:extLst>
              <a:ext uri="{FF2B5EF4-FFF2-40B4-BE49-F238E27FC236}">
                <a16:creationId xmlns:a16="http://schemas.microsoft.com/office/drawing/2014/main" id="{E0D69FC9-82B5-E04D-9041-1C319869A2A1}"/>
              </a:ext>
            </a:extLst>
          </p:cNvPr>
          <p:cNvSpPr txBox="1"/>
          <p:nvPr/>
        </p:nvSpPr>
        <p:spPr>
          <a:xfrm>
            <a:off x="0" y="5506251"/>
            <a:ext cx="8836429"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70C0"/>
                </a:solidFill>
              </a:rPr>
              <a:t>Interaction terms generally are not significant for Feces and </a:t>
            </a:r>
            <a:r>
              <a:rPr lang="en-US" sz="1400" dirty="0" err="1">
                <a:solidFill>
                  <a:srgbClr val="0070C0"/>
                </a:solidFill>
              </a:rPr>
              <a:t>Right_Arms</a:t>
            </a:r>
            <a:r>
              <a:rPr lang="en-US" sz="1400" dirty="0">
                <a:solidFill>
                  <a:srgbClr val="0070C0"/>
                </a:solidFill>
              </a:rPr>
              <a:t>. For Mouth and </a:t>
            </a:r>
            <a:r>
              <a:rPr lang="en-US" sz="1400" dirty="0" err="1">
                <a:solidFill>
                  <a:srgbClr val="0070C0"/>
                </a:solidFill>
              </a:rPr>
              <a:t>Right_Hand</a:t>
            </a:r>
            <a:r>
              <a:rPr lang="en-US" sz="1400" dirty="0">
                <a:solidFill>
                  <a:srgbClr val="0070C0"/>
                </a:solidFill>
              </a:rPr>
              <a:t>, </a:t>
            </a:r>
            <a:r>
              <a:rPr lang="en-US" sz="1400" dirty="0" err="1">
                <a:solidFill>
                  <a:srgbClr val="0070C0"/>
                </a:solidFill>
              </a:rPr>
              <a:t>Age:Expo</a:t>
            </a:r>
            <a:r>
              <a:rPr lang="en-US" sz="1400" dirty="0">
                <a:solidFill>
                  <a:srgbClr val="0070C0"/>
                </a:solidFill>
              </a:rPr>
              <a:t> interaction is significant for 2016; For Nose, </a:t>
            </a:r>
            <a:r>
              <a:rPr lang="en-US" sz="1400" dirty="0" err="1">
                <a:solidFill>
                  <a:srgbClr val="0070C0"/>
                </a:solidFill>
              </a:rPr>
              <a:t>Age:Gender</a:t>
            </a:r>
            <a:r>
              <a:rPr lang="en-US" sz="1400" dirty="0">
                <a:solidFill>
                  <a:srgbClr val="0070C0"/>
                </a:solidFill>
              </a:rPr>
              <a:t> interaction is significant for 2016, </a:t>
            </a:r>
          </a:p>
          <a:p>
            <a:pPr marL="285750" indent="-285750">
              <a:buFont typeface="Arial" panose="020B0604020202020204" pitchFamily="34" charset="0"/>
              <a:buChar char="•"/>
            </a:pPr>
            <a:r>
              <a:rPr lang="en-US" sz="1400" dirty="0">
                <a:solidFill>
                  <a:srgbClr val="0070C0"/>
                </a:solidFill>
              </a:rPr>
              <a:t>Expo are generally significant; in all these three cases, the </a:t>
            </a:r>
            <a:r>
              <a:rPr lang="en-US" sz="1400" dirty="0" err="1">
                <a:solidFill>
                  <a:srgbClr val="0070C0"/>
                </a:solidFill>
              </a:rPr>
              <a:t>Age_num</a:t>
            </a:r>
            <a:r>
              <a:rPr lang="en-US" sz="1400" dirty="0">
                <a:solidFill>
                  <a:srgbClr val="0070C0"/>
                </a:solidFill>
              </a:rPr>
              <a:t> itself are all significant.</a:t>
            </a:r>
          </a:p>
          <a:p>
            <a:pPr marL="285750" indent="-285750">
              <a:buFont typeface="Arial" panose="020B0604020202020204" pitchFamily="34" charset="0"/>
              <a:buChar char="•"/>
            </a:pPr>
            <a:endParaRPr lang="en-US" sz="1400" dirty="0">
              <a:solidFill>
                <a:srgbClr val="0070C0"/>
              </a:solidFill>
            </a:endParaRPr>
          </a:p>
          <a:p>
            <a:pPr marL="285750" indent="-285750">
              <a:buFont typeface="Arial" panose="020B0604020202020204" pitchFamily="34" charset="0"/>
              <a:buChar char="•"/>
            </a:pPr>
            <a:r>
              <a:rPr lang="en-US" sz="1400" dirty="0">
                <a:solidFill>
                  <a:srgbClr val="0070C0"/>
                </a:solidFill>
              </a:rPr>
              <a:t>Expo is consistently significant among Feces, and Right Arms and Right Skins. For Nose, it is significant for 2015 for richness, but for 2016 for </a:t>
            </a:r>
            <a:r>
              <a:rPr lang="en-US" sz="1400" dirty="0" err="1">
                <a:solidFill>
                  <a:srgbClr val="0070C0"/>
                </a:solidFill>
              </a:rPr>
              <a:t>pielou_e</a:t>
            </a:r>
            <a:r>
              <a:rPr lang="en-US" sz="1400" dirty="0">
                <a:solidFill>
                  <a:srgbClr val="0070C0"/>
                </a:solidFill>
              </a:rPr>
              <a:t> </a:t>
            </a:r>
          </a:p>
        </p:txBody>
      </p:sp>
      <p:pic>
        <p:nvPicPr>
          <p:cNvPr id="2" name="Picture 1">
            <a:extLst>
              <a:ext uri="{FF2B5EF4-FFF2-40B4-BE49-F238E27FC236}">
                <a16:creationId xmlns:a16="http://schemas.microsoft.com/office/drawing/2014/main" id="{E1FBAE92-2CD6-9447-87A9-32980189973B}"/>
              </a:ext>
            </a:extLst>
          </p:cNvPr>
          <p:cNvPicPr>
            <a:picLocks noChangeAspect="1"/>
          </p:cNvPicPr>
          <p:nvPr/>
        </p:nvPicPr>
        <p:blipFill>
          <a:blip r:embed="rId2"/>
          <a:stretch>
            <a:fillRect/>
          </a:stretch>
        </p:blipFill>
        <p:spPr>
          <a:xfrm>
            <a:off x="61891" y="646331"/>
            <a:ext cx="5705864" cy="4775696"/>
          </a:xfrm>
          <a:prstGeom prst="rect">
            <a:avLst/>
          </a:prstGeom>
        </p:spPr>
      </p:pic>
    </p:spTree>
    <p:extLst>
      <p:ext uri="{BB962C8B-B14F-4D97-AF65-F5344CB8AC3E}">
        <p14:creationId xmlns:p14="http://schemas.microsoft.com/office/powerpoint/2010/main" val="843839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A99F85-E55B-0D49-A792-7435AFEF227A}"/>
              </a:ext>
            </a:extLst>
          </p:cNvPr>
          <p:cNvPicPr>
            <a:picLocks noChangeAspect="1"/>
          </p:cNvPicPr>
          <p:nvPr/>
        </p:nvPicPr>
        <p:blipFill>
          <a:blip r:embed="rId2"/>
          <a:stretch>
            <a:fillRect/>
          </a:stretch>
        </p:blipFill>
        <p:spPr>
          <a:xfrm>
            <a:off x="0" y="646331"/>
            <a:ext cx="6172200" cy="5014167"/>
          </a:xfrm>
          <a:prstGeom prst="rect">
            <a:avLst/>
          </a:prstGeom>
        </p:spPr>
      </p:pic>
      <p:sp>
        <p:nvSpPr>
          <p:cNvPr id="5" name="TextBox 4">
            <a:extLst>
              <a:ext uri="{FF2B5EF4-FFF2-40B4-BE49-F238E27FC236}">
                <a16:creationId xmlns:a16="http://schemas.microsoft.com/office/drawing/2014/main" id="{B043C347-B474-CD46-B473-AB696348B184}"/>
              </a:ext>
            </a:extLst>
          </p:cNvPr>
          <p:cNvSpPr txBox="1"/>
          <p:nvPr/>
        </p:nvSpPr>
        <p:spPr>
          <a:xfrm>
            <a:off x="0" y="0"/>
            <a:ext cx="9944100" cy="646331"/>
          </a:xfrm>
          <a:prstGeom prst="rect">
            <a:avLst/>
          </a:prstGeom>
          <a:noFill/>
        </p:spPr>
        <p:txBody>
          <a:bodyPr wrap="square" rtlCol="0">
            <a:spAutoFit/>
          </a:bodyPr>
          <a:lstStyle/>
          <a:p>
            <a:r>
              <a:rPr lang="en-US" dirty="0"/>
              <a:t>Effect size (eta-partial) using a full multiple regression models for alpha diversity in</a:t>
            </a:r>
            <a:r>
              <a:rPr lang="zh-CN" altLang="en-US" dirty="0"/>
              <a:t> </a:t>
            </a:r>
            <a:r>
              <a:rPr lang="en-US" altLang="zh-CN" dirty="0"/>
              <a:t>all above 1 year old</a:t>
            </a:r>
            <a:endParaRPr lang="en-US" b="1" dirty="0">
              <a:solidFill>
                <a:srgbClr val="FF0000"/>
              </a:solidFill>
            </a:endParaRPr>
          </a:p>
        </p:txBody>
      </p:sp>
      <p:sp>
        <p:nvSpPr>
          <p:cNvPr id="6" name="TextBox 5">
            <a:extLst>
              <a:ext uri="{FF2B5EF4-FFF2-40B4-BE49-F238E27FC236}">
                <a16:creationId xmlns:a16="http://schemas.microsoft.com/office/drawing/2014/main" id="{90D1150A-373D-EB4A-844F-A1CE92EE3191}"/>
              </a:ext>
            </a:extLst>
          </p:cNvPr>
          <p:cNvSpPr txBox="1"/>
          <p:nvPr/>
        </p:nvSpPr>
        <p:spPr>
          <a:xfrm>
            <a:off x="0" y="5660498"/>
            <a:ext cx="8836429"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70C0"/>
                </a:solidFill>
              </a:rPr>
              <a:t>For 2015, interaction terms generally do not have big effect size in any tests.</a:t>
            </a:r>
          </a:p>
          <a:p>
            <a:pPr marL="285750" indent="-285750">
              <a:buFont typeface="Arial" panose="020B0604020202020204" pitchFamily="34" charset="0"/>
              <a:buChar char="•"/>
            </a:pPr>
            <a:r>
              <a:rPr lang="en-US" sz="1400" dirty="0">
                <a:solidFill>
                  <a:srgbClr val="0070C0"/>
                </a:solidFill>
              </a:rPr>
              <a:t>For 2016, interaction terms generally only had big effect sizes in nasal sites.</a:t>
            </a:r>
          </a:p>
          <a:p>
            <a:pPr marL="285750" indent="-285750">
              <a:buFont typeface="Arial" panose="020B0604020202020204" pitchFamily="34" charset="0"/>
              <a:buChar char="•"/>
            </a:pPr>
            <a:r>
              <a:rPr lang="en-US" sz="1400" dirty="0">
                <a:solidFill>
                  <a:srgbClr val="0070C0"/>
                </a:solidFill>
              </a:rPr>
              <a:t>As a result, interaction terms would not be considered in the general tests.</a:t>
            </a:r>
          </a:p>
        </p:txBody>
      </p:sp>
    </p:spTree>
    <p:extLst>
      <p:ext uri="{BB962C8B-B14F-4D97-AF65-F5344CB8AC3E}">
        <p14:creationId xmlns:p14="http://schemas.microsoft.com/office/powerpoint/2010/main" val="3042095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14872" y="86439"/>
            <a:ext cx="9029127" cy="954107"/>
          </a:xfrm>
          <a:prstGeom prst="rect">
            <a:avLst/>
          </a:prstGeom>
          <a:noFill/>
        </p:spPr>
        <p:txBody>
          <a:bodyPr wrap="square" rtlCol="0">
            <a:spAutoFit/>
          </a:bodyPr>
          <a:lstStyle/>
          <a:p>
            <a:r>
              <a:rPr lang="en-US" sz="800" b="1" dirty="0"/>
              <a:t>Figure 1  Microbiota alpha diversity from Amerindian villagers from low and medium medical exposure in 2015. (A) Feces, (B) Mouth, (C) Nose, (D) Right Arm, (E) Right Hand. </a:t>
            </a:r>
            <a:r>
              <a:rPr lang="en-US" sz="800" dirty="0"/>
              <a:t>Infants younger than 1 </a:t>
            </a:r>
            <a:r>
              <a:rPr lang="en-US" sz="800" dirty="0" err="1"/>
              <a:t>yr</a:t>
            </a:r>
            <a:r>
              <a:rPr lang="en-US" sz="800" dirty="0"/>
              <a:t> were not included. Impacts of level of medical exposure, gender, age on the alpha diversity indexes were examined by firstly constructing multiple regression models with a forward selection using AIC as model selection criteria (MASS package </a:t>
            </a:r>
            <a:r>
              <a:rPr lang="en-US" sz="800" dirty="0" err="1"/>
              <a:t>stepAIC</a:t>
            </a:r>
            <a:r>
              <a:rPr lang="en-US" sz="800" dirty="0"/>
              <a:t>). Selected multiple regression model predictors were then used to construct a broken stick regression model </a:t>
            </a:r>
            <a:r>
              <a:rPr lang="en-US" sz="800"/>
              <a:t>using exposure, </a:t>
            </a:r>
            <a:r>
              <a:rPr lang="en-US" sz="800" dirty="0"/>
              <a:t>age, and gender as predictive variable (segmented package) if the broken stick model is significantly better than simple linear regression. The numbers in each panel indicate the p-values of exposure after multiple linear regression. There was a significant effect of age in all body sites but right arm, and of gender in fecal and skin (right arm and right hand) microbiota. See table </a:t>
            </a:r>
            <a:r>
              <a:rPr lang="en-US" sz="800" dirty="0" err="1"/>
              <a:t>Sx</a:t>
            </a:r>
            <a:r>
              <a:rPr lang="en-US" sz="800" dirty="0"/>
              <a:t> for details.</a:t>
            </a:r>
          </a:p>
          <a:p>
            <a:endParaRPr lang="en-US" sz="800" dirty="0">
              <a:solidFill>
                <a:srgbClr val="FF0000"/>
              </a:solidFill>
            </a:endParaRPr>
          </a:p>
        </p:txBody>
      </p:sp>
      <p:sp>
        <p:nvSpPr>
          <p:cNvPr id="3" name="TextBox 2">
            <a:extLst>
              <a:ext uri="{FF2B5EF4-FFF2-40B4-BE49-F238E27FC236}">
                <a16:creationId xmlns:a16="http://schemas.microsoft.com/office/drawing/2014/main" id="{611B6A9F-3D50-4F77-9F77-DDF1CD1DFC21}"/>
              </a:ext>
            </a:extLst>
          </p:cNvPr>
          <p:cNvSpPr txBox="1"/>
          <p:nvPr/>
        </p:nvSpPr>
        <p:spPr>
          <a:xfrm>
            <a:off x="230646" y="4694069"/>
            <a:ext cx="8682708" cy="1107996"/>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Exposure level significantly impacted the the alpha diversity (Faith’s PD). Exposure level has the strongest effect comparing to other factors (judged by coefficient estimate and t-value).</a:t>
            </a:r>
          </a:p>
          <a:p>
            <a:pPr marL="285750" indent="-285750">
              <a:buFont typeface="Arial" panose="020B0604020202020204" pitchFamily="34" charset="0"/>
              <a:buChar char="•"/>
            </a:pPr>
            <a:r>
              <a:rPr lang="en-US" sz="1100" dirty="0">
                <a:solidFill>
                  <a:srgbClr val="0000FF"/>
                </a:solidFill>
              </a:rPr>
              <a:t>Age is a significant factor in all body sites but right arm, and the direction and pattern of its impact vary by different body sites.</a:t>
            </a:r>
          </a:p>
          <a:p>
            <a:pPr marL="285750" indent="-285750">
              <a:buFont typeface="Arial" panose="020B0604020202020204" pitchFamily="34" charset="0"/>
              <a:buChar char="•"/>
            </a:pPr>
            <a:r>
              <a:rPr lang="en-US" sz="1100" dirty="0">
                <a:solidFill>
                  <a:srgbClr val="0000FF"/>
                </a:solidFill>
              </a:rPr>
              <a:t>Gender is a significant factor except in mouth and nose.</a:t>
            </a:r>
          </a:p>
          <a:p>
            <a:pPr marL="285750" indent="-285750">
              <a:buFont typeface="Arial" panose="020B0604020202020204" pitchFamily="34" charset="0"/>
              <a:buChar char="•"/>
            </a:pPr>
            <a:r>
              <a:rPr lang="en-US" sz="1100" dirty="0">
                <a:solidFill>
                  <a:srgbClr val="0000FF"/>
                </a:solidFill>
              </a:rPr>
              <a:t>In fecal and oral community, medical exposure resulting in less alpha diversity, however, in nasal and skin community, medical exposure was associated with much higher alpha diversity.</a:t>
            </a:r>
          </a:p>
        </p:txBody>
      </p:sp>
      <p:pic>
        <p:nvPicPr>
          <p:cNvPr id="7" name="Picture 6">
            <a:extLst>
              <a:ext uri="{FF2B5EF4-FFF2-40B4-BE49-F238E27FC236}">
                <a16:creationId xmlns:a16="http://schemas.microsoft.com/office/drawing/2014/main" id="{424032C0-F278-6541-8B97-EE2961C32B2D}"/>
              </a:ext>
            </a:extLst>
          </p:cNvPr>
          <p:cNvPicPr>
            <a:picLocks noChangeAspect="1"/>
          </p:cNvPicPr>
          <p:nvPr/>
        </p:nvPicPr>
        <p:blipFill>
          <a:blip r:embed="rId3"/>
          <a:stretch>
            <a:fillRect/>
          </a:stretch>
        </p:blipFill>
        <p:spPr>
          <a:xfrm>
            <a:off x="230646" y="917436"/>
            <a:ext cx="6104214" cy="3560103"/>
          </a:xfrm>
          <a:prstGeom prst="rect">
            <a:avLst/>
          </a:prstGeom>
        </p:spPr>
      </p:pic>
    </p:spTree>
    <p:extLst>
      <p:ext uri="{BB962C8B-B14F-4D97-AF65-F5344CB8AC3E}">
        <p14:creationId xmlns:p14="http://schemas.microsoft.com/office/powerpoint/2010/main" val="2496216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7F5DDC-E67D-0042-90BA-0A664388CEAC}"/>
              </a:ext>
            </a:extLst>
          </p:cNvPr>
          <p:cNvSpPr txBox="1"/>
          <p:nvPr/>
        </p:nvSpPr>
        <p:spPr>
          <a:xfrm>
            <a:off x="69129" y="140987"/>
            <a:ext cx="8367252" cy="954107"/>
          </a:xfrm>
          <a:prstGeom prst="rect">
            <a:avLst/>
          </a:prstGeom>
          <a:noFill/>
        </p:spPr>
        <p:txBody>
          <a:bodyPr wrap="square" rtlCol="0">
            <a:spAutoFit/>
          </a:bodyPr>
          <a:lstStyle/>
          <a:p>
            <a:r>
              <a:rPr lang="en-US" sz="800" b="1" dirty="0"/>
              <a:t>Figure S1  Microbiota alpha diversity from Amerindian villagers from low and medium urban exposure in 2015. (A) Feces, (B) Mouth, (C) Nose, (D) Right Arm, (E) Right Hand. </a:t>
            </a:r>
            <a:r>
              <a:rPr lang="en-US" sz="800" dirty="0"/>
              <a:t>Infants younger than 1 </a:t>
            </a:r>
            <a:r>
              <a:rPr lang="en-US" sz="800" dirty="0" err="1"/>
              <a:t>yr</a:t>
            </a:r>
            <a:r>
              <a:rPr lang="en-US" sz="800" dirty="0"/>
              <a:t> were not included. Impacts of level of medical exposure, gender, age and their interactions on the alpha diversity indexes were examined by firstly constructing multiple </a:t>
            </a:r>
            <a:r>
              <a:rPr lang="en-US" sz="800" b="1" dirty="0"/>
              <a:t> </a:t>
            </a:r>
            <a:r>
              <a:rPr lang="en-US" sz="800" dirty="0"/>
              <a:t>Infants younger than 1 </a:t>
            </a:r>
            <a:r>
              <a:rPr lang="en-US" sz="800" dirty="0" err="1"/>
              <a:t>yr</a:t>
            </a:r>
            <a:r>
              <a:rPr lang="en-US" sz="800" dirty="0"/>
              <a:t> were not included. Impacts of urban level, gender, age and their interactions on the alpha diversity indexes were examined by firstly constructing multiple regression models with a forward selection using AIC as model selection criteria (MASS package </a:t>
            </a:r>
            <a:r>
              <a:rPr lang="en-US" sz="800" dirty="0" err="1"/>
              <a:t>stepAIC</a:t>
            </a:r>
            <a:r>
              <a:rPr lang="en-US" sz="800" dirty="0"/>
              <a:t>). Selected multiple regression model predictors were then used to construct a broken stick regression model using urban, age, and gender as predictive variable (segmented package) if the broken stick model is significantly better than simple linear regression. The numbers in each panel indicate the p-values of exposure after multiple linear regression. There was a significant effect of age in fecal microbiota, and of gender in fecal and skin (right arm and right hand) microbiota. See table </a:t>
            </a:r>
            <a:r>
              <a:rPr lang="en-US" sz="800" dirty="0" err="1"/>
              <a:t>Sx</a:t>
            </a:r>
            <a:r>
              <a:rPr lang="en-US" sz="800" dirty="0"/>
              <a:t> for details.</a:t>
            </a:r>
          </a:p>
        </p:txBody>
      </p:sp>
      <p:sp>
        <p:nvSpPr>
          <p:cNvPr id="23" name="TextBox 22">
            <a:extLst>
              <a:ext uri="{FF2B5EF4-FFF2-40B4-BE49-F238E27FC236}">
                <a16:creationId xmlns:a16="http://schemas.microsoft.com/office/drawing/2014/main" id="{2BC176B7-B54A-6546-8169-531DE58DEACC}"/>
              </a:ext>
            </a:extLst>
          </p:cNvPr>
          <p:cNvSpPr txBox="1"/>
          <p:nvPr/>
        </p:nvSpPr>
        <p:spPr>
          <a:xfrm>
            <a:off x="248486" y="4787222"/>
            <a:ext cx="8682708" cy="600164"/>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Similar trends as in Faith’s PD</a:t>
            </a:r>
          </a:p>
          <a:p>
            <a:pPr marL="285750" indent="-285750">
              <a:buFont typeface="Arial" panose="020B0604020202020204" pitchFamily="34" charset="0"/>
              <a:buChar char="•"/>
            </a:pPr>
            <a:r>
              <a:rPr lang="en-US" sz="1100" dirty="0">
                <a:solidFill>
                  <a:srgbClr val="0000FF"/>
                </a:solidFill>
              </a:rPr>
              <a:t>The medium exposure village have 100-150 more ASVs in skin as compared to low exposure villages.</a:t>
            </a:r>
          </a:p>
          <a:p>
            <a:pPr marL="285750" indent="-285750">
              <a:buFont typeface="Arial" panose="020B0604020202020204" pitchFamily="34" charset="0"/>
              <a:buChar char="•"/>
            </a:pPr>
            <a:r>
              <a:rPr lang="en-US" sz="1100" dirty="0">
                <a:solidFill>
                  <a:srgbClr val="0000FF"/>
                </a:solidFill>
              </a:rPr>
              <a:t>In feces, medium villages have 50.ASV less than low villages</a:t>
            </a:r>
          </a:p>
        </p:txBody>
      </p:sp>
      <p:pic>
        <p:nvPicPr>
          <p:cNvPr id="3" name="Picture 2">
            <a:extLst>
              <a:ext uri="{FF2B5EF4-FFF2-40B4-BE49-F238E27FC236}">
                <a16:creationId xmlns:a16="http://schemas.microsoft.com/office/drawing/2014/main" id="{4B0C811B-E67E-954E-A1FF-0D71F92D816D}"/>
              </a:ext>
            </a:extLst>
          </p:cNvPr>
          <p:cNvPicPr>
            <a:picLocks noChangeAspect="1"/>
          </p:cNvPicPr>
          <p:nvPr/>
        </p:nvPicPr>
        <p:blipFill>
          <a:blip r:embed="rId2"/>
          <a:stretch>
            <a:fillRect/>
          </a:stretch>
        </p:blipFill>
        <p:spPr>
          <a:xfrm>
            <a:off x="157046" y="1045103"/>
            <a:ext cx="6410009" cy="3669000"/>
          </a:xfrm>
          <a:prstGeom prst="rect">
            <a:avLst/>
          </a:prstGeom>
        </p:spPr>
      </p:pic>
    </p:spTree>
    <p:extLst>
      <p:ext uri="{BB962C8B-B14F-4D97-AF65-F5344CB8AC3E}">
        <p14:creationId xmlns:p14="http://schemas.microsoft.com/office/powerpoint/2010/main" val="1067096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A797C-559E-4B41-87D1-00CC389F4651}"/>
              </a:ext>
            </a:extLst>
          </p:cNvPr>
          <p:cNvSpPr txBox="1"/>
          <p:nvPr/>
        </p:nvSpPr>
        <p:spPr>
          <a:xfrm>
            <a:off x="212658" y="206433"/>
            <a:ext cx="8367252" cy="400110"/>
          </a:xfrm>
          <a:prstGeom prst="rect">
            <a:avLst/>
          </a:prstGeom>
          <a:noFill/>
        </p:spPr>
        <p:txBody>
          <a:bodyPr wrap="square" rtlCol="0">
            <a:spAutoFit/>
          </a:bodyPr>
          <a:lstStyle/>
          <a:p>
            <a:r>
              <a:rPr lang="en-US" sz="1000" b="1" dirty="0"/>
              <a:t>Table S1. Statistics for multiple linear regression to effects or exposure, age, and gender on alpha diversities in multiple body sites. </a:t>
            </a:r>
            <a:r>
              <a:rPr lang="en-US" sz="1000" dirty="0"/>
              <a:t>P-value &lt;0.05 was highlighted.</a:t>
            </a:r>
          </a:p>
        </p:txBody>
      </p:sp>
      <p:sp>
        <p:nvSpPr>
          <p:cNvPr id="5" name="TextBox 4">
            <a:extLst>
              <a:ext uri="{FF2B5EF4-FFF2-40B4-BE49-F238E27FC236}">
                <a16:creationId xmlns:a16="http://schemas.microsoft.com/office/drawing/2014/main" id="{F2ECE0E3-A195-ED46-AE4E-4AB44FBF1FE2}"/>
              </a:ext>
            </a:extLst>
          </p:cNvPr>
          <p:cNvSpPr txBox="1"/>
          <p:nvPr/>
        </p:nvSpPr>
        <p:spPr>
          <a:xfrm>
            <a:off x="6380253" y="681254"/>
            <a:ext cx="2763747" cy="3647152"/>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00FF"/>
                </a:solidFill>
              </a:rPr>
              <a:t>Urban have been shown to significantly impact the alpha diversity for nearly all three indexes for all body sites, in both years, except for the Shannon index for the nasal microbiome.</a:t>
            </a:r>
          </a:p>
          <a:p>
            <a:pPr marL="285750" indent="-285750">
              <a:buFont typeface="Arial" panose="020B0604020202020204" pitchFamily="34" charset="0"/>
              <a:buChar char="•"/>
            </a:pPr>
            <a:r>
              <a:rPr lang="en-US" sz="1100" dirty="0">
                <a:solidFill>
                  <a:srgbClr val="0000FF"/>
                </a:solidFill>
              </a:rPr>
              <a:t>In fecal and oral microbiota, more exposure resulting in less alpha diversity, however, in nasal and skin microbiota, more exposure was associated with higher alpha diversity.</a:t>
            </a:r>
          </a:p>
          <a:p>
            <a:pPr marL="285750" indent="-285750">
              <a:buFont typeface="Arial" panose="020B0604020202020204" pitchFamily="34" charset="0"/>
              <a:buChar char="•"/>
            </a:pPr>
            <a:r>
              <a:rPr lang="en-US" sz="1100" dirty="0">
                <a:solidFill>
                  <a:srgbClr val="0000FF"/>
                </a:solidFill>
              </a:rPr>
              <a:t>In skin, more urban was associated with as much as 149 more ASV.</a:t>
            </a:r>
          </a:p>
          <a:p>
            <a:pPr marL="285750" indent="-285750">
              <a:buFont typeface="Arial" panose="020B0604020202020204" pitchFamily="34" charset="0"/>
              <a:buChar char="•"/>
            </a:pPr>
            <a:r>
              <a:rPr lang="en-US" sz="1100" dirty="0">
                <a:solidFill>
                  <a:srgbClr val="0000FF"/>
                </a:solidFill>
              </a:rPr>
              <a:t>Increasing age has associated with increasing alpha diversity in fecal, oral and nasal community but decreased alpha diversity in skin community.</a:t>
            </a:r>
          </a:p>
          <a:p>
            <a:pPr marL="285750" indent="-285750">
              <a:buFont typeface="Arial" panose="020B0604020202020204" pitchFamily="34" charset="0"/>
              <a:buChar char="•"/>
            </a:pPr>
            <a:r>
              <a:rPr lang="en-US" sz="1100" dirty="0">
                <a:solidFill>
                  <a:srgbClr val="0000FF"/>
                </a:solidFill>
              </a:rPr>
              <a:t>Gender difference is not a strong factor determining the alpha diversity</a:t>
            </a:r>
          </a:p>
        </p:txBody>
      </p:sp>
      <p:graphicFrame>
        <p:nvGraphicFramePr>
          <p:cNvPr id="2" name="Table 1">
            <a:extLst>
              <a:ext uri="{FF2B5EF4-FFF2-40B4-BE49-F238E27FC236}">
                <a16:creationId xmlns:a16="http://schemas.microsoft.com/office/drawing/2014/main" id="{928505A5-D3F6-3F47-8013-3F9DA98BBA42}"/>
              </a:ext>
            </a:extLst>
          </p:cNvPr>
          <p:cNvGraphicFramePr>
            <a:graphicFrameLocks noGrp="1"/>
          </p:cNvGraphicFramePr>
          <p:nvPr>
            <p:extLst>
              <p:ext uri="{D42A27DB-BD31-4B8C-83A1-F6EECF244321}">
                <p14:modId xmlns:p14="http://schemas.microsoft.com/office/powerpoint/2010/main" val="1155697991"/>
              </p:ext>
            </p:extLst>
          </p:nvPr>
        </p:nvGraphicFramePr>
        <p:xfrm>
          <a:off x="212658" y="681254"/>
          <a:ext cx="6028797" cy="4525952"/>
        </p:xfrm>
        <a:graphic>
          <a:graphicData uri="http://schemas.openxmlformats.org/drawingml/2006/table">
            <a:tbl>
              <a:tblPr/>
              <a:tblGrid>
                <a:gridCol w="511735">
                  <a:extLst>
                    <a:ext uri="{9D8B030D-6E8A-4147-A177-3AD203B41FA5}">
                      <a16:colId xmlns:a16="http://schemas.microsoft.com/office/drawing/2014/main" val="2179230756"/>
                    </a:ext>
                  </a:extLst>
                </a:gridCol>
                <a:gridCol w="581585">
                  <a:extLst>
                    <a:ext uri="{9D8B030D-6E8A-4147-A177-3AD203B41FA5}">
                      <a16:colId xmlns:a16="http://schemas.microsoft.com/office/drawing/2014/main" val="2084785070"/>
                    </a:ext>
                  </a:extLst>
                </a:gridCol>
                <a:gridCol w="270435">
                  <a:extLst>
                    <a:ext uri="{9D8B030D-6E8A-4147-A177-3AD203B41FA5}">
                      <a16:colId xmlns:a16="http://schemas.microsoft.com/office/drawing/2014/main" val="4040552879"/>
                    </a:ext>
                  </a:extLst>
                </a:gridCol>
                <a:gridCol w="438710">
                  <a:extLst>
                    <a:ext uri="{9D8B030D-6E8A-4147-A177-3AD203B41FA5}">
                      <a16:colId xmlns:a16="http://schemas.microsoft.com/office/drawing/2014/main" val="830361210"/>
                    </a:ext>
                  </a:extLst>
                </a:gridCol>
                <a:gridCol w="356160">
                  <a:extLst>
                    <a:ext uri="{9D8B030D-6E8A-4147-A177-3AD203B41FA5}">
                      <a16:colId xmlns:a16="http://schemas.microsoft.com/office/drawing/2014/main" val="2240802919"/>
                    </a:ext>
                  </a:extLst>
                </a:gridCol>
                <a:gridCol w="416788">
                  <a:extLst>
                    <a:ext uri="{9D8B030D-6E8A-4147-A177-3AD203B41FA5}">
                      <a16:colId xmlns:a16="http://schemas.microsoft.com/office/drawing/2014/main" val="3867717848"/>
                    </a:ext>
                  </a:extLst>
                </a:gridCol>
                <a:gridCol w="575564">
                  <a:extLst>
                    <a:ext uri="{9D8B030D-6E8A-4147-A177-3AD203B41FA5}">
                      <a16:colId xmlns:a16="http://schemas.microsoft.com/office/drawing/2014/main" val="2384203040"/>
                    </a:ext>
                  </a:extLst>
                </a:gridCol>
                <a:gridCol w="575564">
                  <a:extLst>
                    <a:ext uri="{9D8B030D-6E8A-4147-A177-3AD203B41FA5}">
                      <a16:colId xmlns:a16="http://schemas.microsoft.com/office/drawing/2014/main" val="758482358"/>
                    </a:ext>
                  </a:extLst>
                </a:gridCol>
                <a:gridCol w="575564">
                  <a:extLst>
                    <a:ext uri="{9D8B030D-6E8A-4147-A177-3AD203B41FA5}">
                      <a16:colId xmlns:a16="http://schemas.microsoft.com/office/drawing/2014/main" val="2592200522"/>
                    </a:ext>
                  </a:extLst>
                </a:gridCol>
                <a:gridCol w="575564">
                  <a:extLst>
                    <a:ext uri="{9D8B030D-6E8A-4147-A177-3AD203B41FA5}">
                      <a16:colId xmlns:a16="http://schemas.microsoft.com/office/drawing/2014/main" val="3987623356"/>
                    </a:ext>
                  </a:extLst>
                </a:gridCol>
                <a:gridCol w="575564">
                  <a:extLst>
                    <a:ext uri="{9D8B030D-6E8A-4147-A177-3AD203B41FA5}">
                      <a16:colId xmlns:a16="http://schemas.microsoft.com/office/drawing/2014/main" val="4084717242"/>
                    </a:ext>
                  </a:extLst>
                </a:gridCol>
                <a:gridCol w="575564">
                  <a:extLst>
                    <a:ext uri="{9D8B030D-6E8A-4147-A177-3AD203B41FA5}">
                      <a16:colId xmlns:a16="http://schemas.microsoft.com/office/drawing/2014/main" val="1878493649"/>
                    </a:ext>
                  </a:extLst>
                </a:gridCol>
              </a:tblGrid>
              <a:tr h="141436">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Factor</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Body_Sites</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Year</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800" b="0" i="0" u="none" strike="noStrike">
                          <a:solidFill>
                            <a:srgbClr val="000000"/>
                          </a:solidFill>
                          <a:effectLst/>
                          <a:latin typeface="Arial" panose="020B0604020202020204" pitchFamily="34" charset="0"/>
                          <a:cs typeface="Arial" panose="020B0604020202020204" pitchFamily="34" charset="0"/>
                        </a:rPr>
                        <a:t>Faith_PD</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b"/>
                      <a:r>
                        <a:rPr lang="en-US" sz="800" b="0" i="0" u="none" strike="noStrike">
                          <a:solidFill>
                            <a:srgbClr val="000000"/>
                          </a:solidFill>
                          <a:effectLst/>
                          <a:latin typeface="Arial" panose="020B0604020202020204" pitchFamily="34" charset="0"/>
                          <a:cs typeface="Arial" panose="020B0604020202020204" pitchFamily="34" charset="0"/>
                        </a:rPr>
                        <a:t>Observed_ASV</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b"/>
                      <a:r>
                        <a:rPr lang="en-US" sz="800" b="0" i="0" u="none" strike="noStrike">
                          <a:solidFill>
                            <a:srgbClr val="000000"/>
                          </a:solidFill>
                          <a:effectLst/>
                          <a:latin typeface="Arial" panose="020B0604020202020204" pitchFamily="34" charset="0"/>
                          <a:cs typeface="Arial" panose="020B0604020202020204" pitchFamily="34" charset="0"/>
                        </a:rPr>
                        <a:t>Shannon</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92103535"/>
                  </a:ext>
                </a:extLst>
              </a:tr>
              <a:tr h="141436">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Estimate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t value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Pr(&gt;|t|)</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Estimate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t value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Pr(&gt;|t|)</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Estimate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t value</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Pr(&gt;|t|)</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9630757"/>
                  </a:ext>
                </a:extLst>
              </a:tr>
              <a:tr h="141436">
                <a:tc rowSpan="10">
                  <a:txBody>
                    <a:bodyPr/>
                    <a:lstStyle/>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Exposure </a:t>
                      </a:r>
                    </a:p>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(Ref: Low)</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Feces</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-4.715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-4.794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-52.096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-3.995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-2.957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218252478"/>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-3.493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-4.006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-30.235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-3.132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-0.440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-3.694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793401308"/>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Mouth</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-2.385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-3.451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-23.322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-3.929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-0.881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-6.449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162535825"/>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-2.236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-3.239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-17.705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-2.645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-0.321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0.748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1551284"/>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Nose</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7.200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3.063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43.186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2.444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0.023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0.105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0.917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1421610"/>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4.048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2.108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0.037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17.844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1.352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0.179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-0.029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-0.139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0.889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1202795"/>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Right_Arm</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15.487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7.254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102.915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5.868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0.418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3.379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116690356"/>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8.574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2.543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56.245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1.816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0.073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3.584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2382854546"/>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Right_Hand</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20.249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10.688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149.137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9.296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0.665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6.002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341563065"/>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16.518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6.007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135.026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5.253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0.666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3.343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94866098"/>
                  </a:ext>
                </a:extLst>
              </a:tr>
              <a:tr h="141436">
                <a:tc rowSpan="10">
                  <a:txBody>
                    <a:bodyPr/>
                    <a:lstStyle/>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Age</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Feces</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0.066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2.170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0.884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2.199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0.029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0.822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0.413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8585851"/>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1.326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0.186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0.190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0.708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0.480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0.438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0.662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5247741"/>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Mouth</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0.075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3.437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0.337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1.800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0.074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0.988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7990556"/>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5.588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0.820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4.116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1.881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0.062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2370073"/>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Nose</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0.185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2.643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0.976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1.856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0.066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0.018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2.761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2001259139"/>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0.176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3.108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0.962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2.476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2.449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763165866"/>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Right_Arm</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-0.005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-0.082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0.935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-0.111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0.911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-0.182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0.856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4607151"/>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-0.072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-0.660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0.511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-0.555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-0.552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0.583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-1.644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0.104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7412721"/>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Right_Hand</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-0.119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-2.039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0.043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-0.912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-1.849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0.066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-0.008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-2.210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0.028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155353432"/>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-0.136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-1.580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0.117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-1.330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-1.651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0.102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-2.522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2429866041"/>
                  </a:ext>
                </a:extLst>
              </a:tr>
              <a:tr h="141436">
                <a:tc rowSpan="10">
                  <a:txBody>
                    <a:bodyPr/>
                    <a:lstStyle/>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Gender </a:t>
                      </a:r>
                    </a:p>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(Ref: F)</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Feces</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-2.341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-2.435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-29.899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-2.345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0.020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-0.261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-1.978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0.050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4089950664"/>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-1.201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-1.479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0.141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-8.577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-0.954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0.342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-0.065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-0.589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0.557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254829"/>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Mouth</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-0.039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0.954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0.111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0.019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0.985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-0.991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0.323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8449544"/>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0.162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0.232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0.817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-2.367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-0.350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0.727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0.350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0.727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7175607"/>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Nose</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-0.629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-0.276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0.783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-9.163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-0.534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0.594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-0.168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-0.774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0.441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681474"/>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-1.440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-0.761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0.448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-10.553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-0.811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0.419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-0.159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-0.779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0.437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8159393"/>
                  </a:ext>
                </a:extLst>
              </a:tr>
              <a:tr h="141436">
                <a:tc vMerge="1">
                  <a:txBody>
                    <a:bodyPr/>
                    <a:lstStyle/>
                    <a:p>
                      <a:endParaRPr lang="en-US"/>
                    </a:p>
                  </a:txBody>
                  <a:tcPr/>
                </a:tc>
                <a:tc rowSpan="2">
                  <a:txBody>
                    <a:bodyPr/>
                    <a:lstStyle/>
                    <a:p>
                      <a:pPr algn="ctr" fontAlgn="ctr"/>
                      <a:r>
                        <a:rPr lang="en-US" sz="800" b="0" i="0" u="none" strike="noStrike">
                          <a:solidFill>
                            <a:srgbClr val="000000"/>
                          </a:solidFill>
                          <a:effectLst/>
                          <a:latin typeface="Arial" panose="020B0604020202020204" pitchFamily="34" charset="0"/>
                          <a:cs typeface="Arial" panose="020B0604020202020204" pitchFamily="34" charset="0"/>
                        </a:rPr>
                        <a:t>Right_Arm</a:t>
                      </a: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4.926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2.350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0.020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42.255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2.454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0.365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3.007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522695287"/>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1.547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0.445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0.657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13.669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0.428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0.670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-0.050</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-0.288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0.774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3723107"/>
                  </a:ext>
                </a:extLst>
              </a:tr>
              <a:tr h="141436">
                <a:tc vMerge="1">
                  <a:txBody>
                    <a:bodyPr/>
                    <a:lstStyle/>
                    <a:p>
                      <a:endParaRPr lang="en-US"/>
                    </a:p>
                  </a:txBody>
                  <a:tcPr/>
                </a:tc>
                <a:tc rowSpan="2">
                  <a:txBody>
                    <a:bodyPr/>
                    <a:lstStyle/>
                    <a:p>
                      <a:pPr algn="ctr" fontAlgn="ctr"/>
                      <a:r>
                        <a:rPr lang="en-US" sz="800" b="0" i="0" u="none" strike="noStrike" dirty="0" err="1">
                          <a:solidFill>
                            <a:srgbClr val="000000"/>
                          </a:solidFill>
                          <a:effectLst/>
                          <a:latin typeface="Arial" panose="020B0604020202020204" pitchFamily="34" charset="0"/>
                          <a:cs typeface="Arial" panose="020B0604020202020204" pitchFamily="34" charset="0"/>
                        </a:rPr>
                        <a:t>Right_Hand</a:t>
                      </a:r>
                      <a:endParaRPr lang="en-US" sz="800" b="0" i="0" u="none" strike="noStrike" dirty="0">
                        <a:solidFill>
                          <a:srgbClr val="000000"/>
                        </a:solidFill>
                        <a:effectLst/>
                        <a:latin typeface="Arial" panose="020B0604020202020204" pitchFamily="34" charset="0"/>
                        <a:cs typeface="Arial" panose="020B0604020202020204" pitchFamily="34" charset="0"/>
                      </a:endParaRPr>
                    </a:p>
                  </a:txBody>
                  <a:tcPr marL="6630" marR="6630" marT="66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6.619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3.529</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44.567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2.806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0.006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0.252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2.294</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9C0006"/>
                          </a:solidFill>
                          <a:effectLst/>
                          <a:latin typeface="Arial" panose="020B0604020202020204" pitchFamily="34" charset="0"/>
                          <a:cs typeface="Arial" panose="020B0604020202020204" pitchFamily="34" charset="0"/>
                        </a:rPr>
                        <a:t>0.023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536883105"/>
                  </a:ext>
                </a:extLst>
              </a:tr>
              <a:tr h="141436">
                <a:tc vMerge="1">
                  <a:txBody>
                    <a:bodyPr/>
                    <a:lstStyle/>
                    <a:p>
                      <a:endParaRPr lang="en-US"/>
                    </a:p>
                  </a:txBody>
                  <a:tcPr/>
                </a:tc>
                <a:tc vMerge="1">
                  <a:txBody>
                    <a:bodyPr/>
                    <a:lstStyle/>
                    <a:p>
                      <a:endParaRPr lang="en-US"/>
                    </a:p>
                  </a:txBody>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2016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5.432</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1.925</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50.573</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1.917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0.058</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0.307</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1.501</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Arial" panose="020B0604020202020204" pitchFamily="34" charset="0"/>
                          <a:cs typeface="Arial" panose="020B0604020202020204" pitchFamily="34" charset="0"/>
                        </a:rPr>
                        <a:t>0.136</a:t>
                      </a:r>
                    </a:p>
                  </a:txBody>
                  <a:tcPr marL="6630" marR="6630" marT="66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4077480"/>
                  </a:ext>
                </a:extLst>
              </a:tr>
            </a:tbl>
          </a:graphicData>
        </a:graphic>
      </p:graphicFrame>
    </p:spTree>
    <p:extLst>
      <p:ext uri="{BB962C8B-B14F-4D97-AF65-F5344CB8AC3E}">
        <p14:creationId xmlns:p14="http://schemas.microsoft.com/office/powerpoint/2010/main" val="2020089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0603B-9503-CE45-AC28-1F3E4C0BE885}"/>
              </a:ext>
            </a:extLst>
          </p:cNvPr>
          <p:cNvSpPr txBox="1"/>
          <p:nvPr/>
        </p:nvSpPr>
        <p:spPr>
          <a:xfrm>
            <a:off x="108155" y="117987"/>
            <a:ext cx="8367252" cy="954107"/>
          </a:xfrm>
          <a:prstGeom prst="rect">
            <a:avLst/>
          </a:prstGeom>
          <a:noFill/>
        </p:spPr>
        <p:txBody>
          <a:bodyPr wrap="square" rtlCol="0">
            <a:spAutoFit/>
          </a:bodyPr>
          <a:lstStyle/>
          <a:p>
            <a:r>
              <a:rPr lang="en-US" sz="800" b="1" dirty="0"/>
              <a:t>Figure S2.  Dissimilarities of child-to-adult microbiota across different ages (left panels) compared with among-adult dissimilarities (right panels in 2015, stratified by exposure level. </a:t>
            </a:r>
            <a:r>
              <a:rPr lang="en-US" sz="800" dirty="0"/>
              <a:t>Each point on the left panels represents the average</a:t>
            </a:r>
            <a:r>
              <a:rPr lang="zh-CN" altLang="en-US" sz="800" dirty="0"/>
              <a:t> </a:t>
            </a:r>
            <a:r>
              <a:rPr lang="en-US" altLang="zh-CN" sz="800" dirty="0"/>
              <a:t>of unweighted </a:t>
            </a:r>
            <a:r>
              <a:rPr lang="en-US" altLang="zh-CN" sz="800" dirty="0" err="1"/>
              <a:t>unifrac</a:t>
            </a:r>
            <a:r>
              <a:rPr lang="en-US" altLang="zh-CN" sz="800" dirty="0"/>
              <a:t> distance between a child and all the adults in the same villages, with mean and 95% confidence interval plotted by exposure level. Kruskal-</a:t>
            </a:r>
            <a:r>
              <a:rPr lang="en-US" altLang="zh-CN" sz="800" dirty="0" err="1"/>
              <a:t>wallis</a:t>
            </a:r>
            <a:r>
              <a:rPr lang="en-US" altLang="zh-CN" sz="800" dirty="0"/>
              <a:t> tests were performed by pooling data from age 0-1, 2-3, 4-5, …, 16-17, to compare (1) child-to-adults dissimilarities between low and medium exposure level (Low to Medium) at each age interval; (2) </a:t>
            </a:r>
            <a:r>
              <a:rPr lang="en-US" sz="800" dirty="0"/>
              <a:t>children-to-adult dissimilarities to among-adult dissimilarities in low exposure villages (Low to Adults) at each age interval; (3) children-to-adult dissimilarities to among-adult dissimilarities in medium exposure villages (Medium to Adults) at each age interval. Multiple correction based on FDR was performed and a corrected p-value lower than 0.1 was deemed as significant and plotted on the graphs. The p-value was colored according to different exposure level with higher mean.</a:t>
            </a:r>
          </a:p>
        </p:txBody>
      </p:sp>
      <p:sp>
        <p:nvSpPr>
          <p:cNvPr id="12" name="TextBox 11">
            <a:extLst>
              <a:ext uri="{FF2B5EF4-FFF2-40B4-BE49-F238E27FC236}">
                <a16:creationId xmlns:a16="http://schemas.microsoft.com/office/drawing/2014/main" id="{CDA0C46B-C110-4D40-BF06-277676EB096C}"/>
              </a:ext>
            </a:extLst>
          </p:cNvPr>
          <p:cNvSpPr txBox="1"/>
          <p:nvPr/>
        </p:nvSpPr>
        <p:spPr>
          <a:xfrm>
            <a:off x="3194544" y="1263420"/>
            <a:ext cx="5564621" cy="1277273"/>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rgbClr val="0000FF"/>
                </a:solidFill>
              </a:defRPr>
            </a:lvl1pPr>
          </a:lstStyle>
          <a:p>
            <a:r>
              <a:rPr lang="en-US" sz="1100" dirty="0"/>
              <a:t>A decreasing trend of dissimilarities to adults with increasing age was only observed in the nasal microbiota, not in other body sites.</a:t>
            </a:r>
          </a:p>
          <a:p>
            <a:pPr marL="0" indent="0">
              <a:buNone/>
            </a:pPr>
            <a:endParaRPr lang="en-US" sz="1100" dirty="0"/>
          </a:p>
          <a:p>
            <a:r>
              <a:rPr lang="en-US" sz="1100" dirty="0"/>
              <a:t>The dissimilarities to adults was higher for the medium than for the low exposure villagers in the skin, significant only for the right arm. They remain less adult-like, or immature.</a:t>
            </a:r>
          </a:p>
          <a:p>
            <a:pPr marL="0" indent="0">
              <a:buNone/>
            </a:pPr>
            <a:r>
              <a:rPr lang="en-US" sz="1100" dirty="0"/>
              <a:t> </a:t>
            </a:r>
          </a:p>
        </p:txBody>
      </p:sp>
      <p:pic>
        <p:nvPicPr>
          <p:cNvPr id="6" name="Picture 5">
            <a:extLst>
              <a:ext uri="{FF2B5EF4-FFF2-40B4-BE49-F238E27FC236}">
                <a16:creationId xmlns:a16="http://schemas.microsoft.com/office/drawing/2014/main" id="{F8374693-D951-7E4D-B27D-41E1301449B0}"/>
              </a:ext>
            </a:extLst>
          </p:cNvPr>
          <p:cNvPicPr>
            <a:picLocks noChangeAspect="1"/>
          </p:cNvPicPr>
          <p:nvPr/>
        </p:nvPicPr>
        <p:blipFill>
          <a:blip r:embed="rId2"/>
          <a:stretch>
            <a:fillRect/>
          </a:stretch>
        </p:blipFill>
        <p:spPr>
          <a:xfrm>
            <a:off x="224149" y="1072094"/>
            <a:ext cx="2970395" cy="5667919"/>
          </a:xfrm>
          <a:prstGeom prst="rect">
            <a:avLst/>
          </a:prstGeom>
        </p:spPr>
      </p:pic>
    </p:spTree>
    <p:extLst>
      <p:ext uri="{BB962C8B-B14F-4D97-AF65-F5344CB8AC3E}">
        <p14:creationId xmlns:p14="http://schemas.microsoft.com/office/powerpoint/2010/main" val="87770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9967</TotalTime>
  <Words>5065</Words>
  <Application>Microsoft Macintosh PowerPoint</Application>
  <PresentationFormat>On-screen Show (4:3)</PresentationFormat>
  <Paragraphs>1463</Paragraphs>
  <Slides>30</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inherit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Fig. 5A: Bray-Curtis distance for KEGG ortholog assignments – Amerindians exposure to Western medicine 2015</vt:lpstr>
      <vt:lpstr>Fig 5A. Bray-Curtis distance for KEGG ortholog assignments – Amerindians exposure to Western medicine in 2016</vt:lpstr>
      <vt:lpstr>Fig. 5B: Bray-Curtis distance for KEGG ortholog assignments – Amerindians compared to Western microbiomes 2015</vt:lpstr>
      <vt:lpstr>Fig 5B. Bray-Curtis distance for KEGG ortholog assignments – Amerindians compared to Western microbiomes in 2016</vt:lpstr>
      <vt:lpstr>Fig 5C.2015</vt:lpstr>
      <vt:lpstr>Fig 5C.2016</vt:lpstr>
      <vt:lpstr>PowerPoint Presentation</vt:lpstr>
      <vt:lpstr>Fig5D. - Beta-lactam KEGG ortholog abundance changes 2015</vt:lpstr>
      <vt:lpstr>Fig5D. - Beta-lactam KEGG ortholog abundance changes in 2016</vt:lpstr>
      <vt:lpstr>PowerPoint Presentation</vt:lpstr>
      <vt:lpstr>PowerPoint Presentation</vt:lpstr>
    </vt:vector>
  </TitlesOfParts>
  <Company>PERSONAL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MG Bello</dc:creator>
  <cp:lastModifiedBy>Jincheng Wang</cp:lastModifiedBy>
  <cp:revision>177</cp:revision>
  <dcterms:created xsi:type="dcterms:W3CDTF">2019-11-02T14:33:36Z</dcterms:created>
  <dcterms:modified xsi:type="dcterms:W3CDTF">2021-05-24T20:49:38Z</dcterms:modified>
</cp:coreProperties>
</file>